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9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4" r:id="rId24"/>
    <p:sldId id="292" r:id="rId25"/>
    <p:sldId id="278" r:id="rId26"/>
    <p:sldId id="279" r:id="rId27"/>
    <p:sldId id="280" r:id="rId28"/>
    <p:sldId id="281" r:id="rId29"/>
    <p:sldId id="282" r:id="rId30"/>
    <p:sldId id="283" r:id="rId31"/>
    <p:sldId id="285" r:id="rId32"/>
    <p:sldId id="286" r:id="rId33"/>
    <p:sldId id="287" r:id="rId34"/>
    <p:sldId id="288" r:id="rId35"/>
    <p:sldId id="289" r:id="rId36"/>
    <p:sldId id="291" r:id="rId3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8D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alphaModFix amt="3000"/>
            <a:lum/>
          </a:blip>
          <a:srcRect/>
          <a:stretch>
            <a:fillRect l="20000" t="6000" r="20000" b="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8800" b="1" dirty="0" smtClean="0">
                <a:solidFill>
                  <a:srgbClr val="FFC000"/>
                </a:solidFill>
              </a:rPr>
              <a:t>HOŞ GELDİNİZ</a:t>
            </a:r>
            <a:r>
              <a:rPr lang="tr-TR" sz="6600" b="1" dirty="0" smtClean="0"/>
              <a:t/>
            </a:r>
            <a:br>
              <a:rPr lang="tr-TR" sz="6600" b="1" dirty="0" smtClean="0"/>
            </a:br>
            <a:r>
              <a:rPr lang="tr-TR" sz="6600" b="1" dirty="0" smtClean="0"/>
              <a:t>ÖZ DEĞERLENDİRME</a:t>
            </a:r>
            <a:endParaRPr lang="tr-TR" sz="66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800" b="1" dirty="0" smtClean="0">
                <a:solidFill>
                  <a:srgbClr val="178DBB"/>
                </a:solidFill>
              </a:rPr>
              <a:t>OLTU MESLEKİ VE TEKNİK ANADOLU LİSESİ</a:t>
            </a:r>
          </a:p>
          <a:p>
            <a:pPr algn="ctr"/>
            <a:r>
              <a:rPr lang="tr-TR" sz="2800" b="1" dirty="0" smtClean="0">
                <a:solidFill>
                  <a:srgbClr val="178DBB"/>
                </a:solidFill>
              </a:rPr>
              <a:t>BİLGİLENDİRME TOPLANTISI</a:t>
            </a:r>
            <a:endParaRPr lang="tr-TR" sz="2800" b="1" dirty="0">
              <a:solidFill>
                <a:srgbClr val="178DB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93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Öz Değerlendirme Uygulaması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1296537"/>
            <a:ext cx="8915400" cy="53908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b="1" dirty="0">
                <a:solidFill>
                  <a:srgbClr val="FF0000"/>
                </a:solidFill>
              </a:rPr>
              <a:t>Okullar, 7 adım içeren bir yaklaşım benimsemelidir</a:t>
            </a:r>
            <a:r>
              <a:rPr lang="tr-TR" b="1" dirty="0" smtClean="0">
                <a:solidFill>
                  <a:srgbClr val="FF0000"/>
                </a:solidFill>
              </a:rPr>
              <a:t>:</a:t>
            </a:r>
            <a:endParaRPr lang="tr-T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r-TR" b="1" dirty="0">
                <a:solidFill>
                  <a:srgbClr val="FF0000"/>
                </a:solidFill>
              </a:rPr>
              <a:t>Adım 1</a:t>
            </a:r>
            <a:r>
              <a:rPr lang="tr-TR" b="1" dirty="0"/>
              <a:t>: Öz değerlendirme konusunda yönetim sorumluluğu geliştirin ve bunu sürdürün. </a:t>
            </a:r>
          </a:p>
          <a:p>
            <a:pPr marL="0" indent="0">
              <a:buNone/>
            </a:pPr>
            <a:r>
              <a:rPr lang="tr-TR" b="1" dirty="0">
                <a:solidFill>
                  <a:srgbClr val="FF0000"/>
                </a:solidFill>
              </a:rPr>
              <a:t>Adım 2</a:t>
            </a:r>
            <a:r>
              <a:rPr lang="tr-TR" b="1" dirty="0"/>
              <a:t>: Öz değerlendirme sürecini mevcut yönetim faaliyetlerine dâhil edecek şekilde planlayın</a:t>
            </a:r>
            <a:r>
              <a:rPr lang="tr-TR" b="1" dirty="0" smtClean="0"/>
              <a:t>. </a:t>
            </a:r>
            <a:r>
              <a:rPr lang="tr-TR" b="1" dirty="0" smtClean="0">
                <a:solidFill>
                  <a:srgbClr val="00B0F0"/>
                </a:solidFill>
              </a:rPr>
              <a:t>(Zümrelerde madde olarak ele alın)</a:t>
            </a:r>
            <a:endParaRPr lang="tr-TR" b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tr-TR" b="1" dirty="0">
                <a:solidFill>
                  <a:srgbClr val="FF0000"/>
                </a:solidFill>
              </a:rPr>
              <a:t>Adım 3</a:t>
            </a:r>
            <a:r>
              <a:rPr lang="tr-TR" b="1" dirty="0"/>
              <a:t>: Doğrudan sürece dâhil olan insanları belirleyin ve eğitim verin</a:t>
            </a:r>
            <a:r>
              <a:rPr lang="tr-TR" b="1" dirty="0" smtClean="0"/>
              <a:t>. </a:t>
            </a:r>
            <a:r>
              <a:rPr lang="tr-TR" b="1" dirty="0" smtClean="0">
                <a:solidFill>
                  <a:srgbClr val="00B0F0"/>
                </a:solidFill>
              </a:rPr>
              <a:t>(Şuan yaptığımız gibi)</a:t>
            </a:r>
            <a:endParaRPr lang="tr-TR" b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tr-TR" b="1" dirty="0">
                <a:solidFill>
                  <a:srgbClr val="FF0000"/>
                </a:solidFill>
              </a:rPr>
              <a:t>Adım 4</a:t>
            </a:r>
            <a:r>
              <a:rPr lang="tr-TR" b="1" dirty="0"/>
              <a:t>: Öz Değerlendirme yapın:</a:t>
            </a:r>
          </a:p>
          <a:p>
            <a:pPr marL="0" indent="1798638">
              <a:buNone/>
            </a:pPr>
            <a:r>
              <a:rPr lang="tr-TR" b="1" dirty="0">
                <a:solidFill>
                  <a:schemeClr val="accent4">
                    <a:lumMod val="50000"/>
                  </a:schemeClr>
                </a:solidFill>
              </a:rPr>
              <a:t>Seviye 1 – Tüm okul</a:t>
            </a:r>
          </a:p>
          <a:p>
            <a:pPr marL="0" indent="1798638">
              <a:buNone/>
            </a:pPr>
            <a:r>
              <a:rPr lang="tr-TR" b="1" dirty="0">
                <a:solidFill>
                  <a:schemeClr val="accent4">
                    <a:lumMod val="50000"/>
                  </a:schemeClr>
                </a:solidFill>
              </a:rPr>
              <a:t>Seviye 2 – Münferit Birimler </a:t>
            </a:r>
            <a:r>
              <a:rPr lang="tr-TR" b="1" dirty="0" smtClean="0">
                <a:solidFill>
                  <a:srgbClr val="00B0F0"/>
                </a:solidFill>
              </a:rPr>
              <a:t>(Alanlar, Zümreler vb.)</a:t>
            </a:r>
            <a:endParaRPr lang="tr-TR" b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tr-TR" b="1" dirty="0">
                <a:solidFill>
                  <a:srgbClr val="FF0000"/>
                </a:solidFill>
              </a:rPr>
              <a:t>Adım 5</a:t>
            </a:r>
            <a:r>
              <a:rPr lang="tr-TR" b="1" dirty="0"/>
              <a:t>: Eylem planlarını oluşturun ve uygulayın.</a:t>
            </a:r>
          </a:p>
          <a:p>
            <a:pPr marL="0" indent="0">
              <a:buNone/>
            </a:pPr>
            <a:r>
              <a:rPr lang="tr-TR" b="1" dirty="0">
                <a:solidFill>
                  <a:srgbClr val="FF0000"/>
                </a:solidFill>
              </a:rPr>
              <a:t>Adım 6</a:t>
            </a:r>
            <a:r>
              <a:rPr lang="tr-TR" b="1" dirty="0"/>
              <a:t>: Eylem planlarındaki ilerlemeyi gözden geçirin.</a:t>
            </a:r>
          </a:p>
          <a:p>
            <a:pPr marL="0" indent="0">
              <a:buNone/>
            </a:pPr>
            <a:r>
              <a:rPr lang="tr-TR" b="1" dirty="0"/>
              <a:t>		</a:t>
            </a:r>
            <a:r>
              <a:rPr lang="tr-TR" b="1" dirty="0">
                <a:solidFill>
                  <a:schemeClr val="accent4">
                    <a:lumMod val="50000"/>
                  </a:schemeClr>
                </a:solidFill>
              </a:rPr>
              <a:t>Seviye 1 – Tüm Okul</a:t>
            </a:r>
          </a:p>
          <a:p>
            <a:pPr marL="0" indent="0">
              <a:buNone/>
            </a:pPr>
            <a:r>
              <a:rPr lang="tr-TR" b="1" dirty="0">
                <a:solidFill>
                  <a:schemeClr val="accent4">
                    <a:lumMod val="50000"/>
                  </a:schemeClr>
                </a:solidFill>
              </a:rPr>
              <a:t>		Seviye 2 - Münferit Birimler</a:t>
            </a:r>
          </a:p>
          <a:p>
            <a:pPr marL="0" indent="0">
              <a:buNone/>
            </a:pPr>
            <a:r>
              <a:rPr lang="tr-TR" b="1" dirty="0">
                <a:solidFill>
                  <a:srgbClr val="FF0000"/>
                </a:solidFill>
              </a:rPr>
              <a:t>Adım 7</a:t>
            </a:r>
            <a:r>
              <a:rPr lang="tr-TR" b="1" dirty="0"/>
              <a:t>: Sürece sonraki yıllarda da devam edin</a:t>
            </a:r>
            <a:r>
              <a:rPr lang="tr-TR" dirty="0"/>
              <a:t>.</a:t>
            </a:r>
          </a:p>
          <a:p>
            <a:pPr marL="0" indent="0" algn="just">
              <a:buNone/>
            </a:pP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298660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Akreditasyon</a:t>
            </a:r>
            <a:endParaRPr lang="tr-TR" dirty="0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000" b="1" dirty="0"/>
              <a:t>Akreditasyon, uygunluk değerlendirme kuruluşlarınca gerçekleştirilen çalışmaların ve dolayısıyla bu çalışmalar sonucunda düzenledikleri uygunluk onay belgelerinin </a:t>
            </a:r>
            <a:r>
              <a:rPr lang="tr-TR" sz="2000" b="1" dirty="0">
                <a:solidFill>
                  <a:schemeClr val="tx2"/>
                </a:solidFill>
              </a:rPr>
              <a:t>(deney ve muayene raporları, kalibrasyon sertifikaları, yönetim sistemi belgeleri, ürün belgeleri, personel belgeleri </a:t>
            </a:r>
            <a:r>
              <a:rPr lang="tr-TR" sz="2000" b="1" dirty="0" err="1">
                <a:solidFill>
                  <a:schemeClr val="tx2"/>
                </a:solidFill>
              </a:rPr>
              <a:t>vb</a:t>
            </a:r>
            <a:r>
              <a:rPr lang="tr-TR" sz="2000" b="1" dirty="0">
                <a:solidFill>
                  <a:schemeClr val="tx2"/>
                </a:solidFill>
              </a:rPr>
              <a:t>)</a:t>
            </a:r>
            <a:r>
              <a:rPr lang="tr-TR" sz="2000" b="1" dirty="0"/>
              <a:t> güvenilirliğini ve geçerliliğini desteklemek amacıyla oluşturulmuş bir kalite altyapısıdır. </a:t>
            </a:r>
          </a:p>
          <a:p>
            <a:pPr algn="just"/>
            <a:endParaRPr lang="tr-TR" sz="2000" b="1" dirty="0"/>
          </a:p>
          <a:p>
            <a:pPr algn="just"/>
            <a:r>
              <a:rPr lang="tr-TR" sz="2000" b="1" dirty="0"/>
              <a:t>Akredite bir uygunluk değerlendirme kuruluşunca verilmiş bir uygunluk belgesine sahip bir ürün veya hizmet, bu ürün veya hizmet için uygulanabilir olan gereklilikleri  sağlamakta olduğuna dair güven oluşturur. </a:t>
            </a:r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418774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Öz Değerlendirme / Kalite Yönetim Sistemi / Akreditasyon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20000"/>
              </a:lnSpc>
            </a:pPr>
            <a:r>
              <a:rPr lang="tr-TR" sz="2000" b="1" dirty="0"/>
              <a:t>MTE kurumlarında öz değerlendirme ve/veya herhangi bir iç kalite yönetim sisteminin uygulanması tüm akreditasyonun süreçleri için ön şarttır. </a:t>
            </a:r>
          </a:p>
          <a:p>
            <a:pPr algn="just">
              <a:lnSpc>
                <a:spcPct val="120000"/>
              </a:lnSpc>
            </a:pPr>
            <a:r>
              <a:rPr lang="tr-TR" sz="2000" b="1" dirty="0"/>
              <a:t>MTE kurumları kendi yerel ihtiyaçlarını karşılamak üzere iç kalite yönetim sistemlerini oluşturmada özgür olsalar da, bu sistem dış değerlendirme kurumlarınca gösterilen akreditasyon kriterlerini yansıtmak (sağlamak) zorundadır. </a:t>
            </a:r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10553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Eğitimde Akreditasyon / İzleme ve Değerlendirme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000" b="1" dirty="0"/>
              <a:t>Öz değerlendirme sürecinde kaydedilen gelişme okulu hangi seviyeye ulaştırdı? </a:t>
            </a:r>
          </a:p>
          <a:p>
            <a:pPr marL="0" indent="0" algn="just">
              <a:buNone/>
            </a:pPr>
            <a:r>
              <a:rPr lang="tr-TR" sz="2000" b="1" dirty="0" smtClean="0">
                <a:solidFill>
                  <a:srgbClr val="C00000"/>
                </a:solidFill>
              </a:rPr>
              <a:t>	Akreditasyon </a:t>
            </a:r>
            <a:r>
              <a:rPr lang="tr-TR" sz="2000" b="1" dirty="0">
                <a:solidFill>
                  <a:srgbClr val="C00000"/>
                </a:solidFill>
              </a:rPr>
              <a:t>için belirlenmiş olan asgari kriterler okulun öz değerlendirme sonucunda hangi seviyeye ulaşması gerektiğinin bir ölçütüdür</a:t>
            </a:r>
            <a:r>
              <a:rPr lang="tr-TR" sz="2000" dirty="0">
                <a:solidFill>
                  <a:srgbClr val="C00000"/>
                </a:solidFill>
              </a:rPr>
              <a:t>. </a:t>
            </a:r>
            <a:endParaRPr lang="tr-TR" sz="2000" dirty="0" smtClean="0">
              <a:solidFill>
                <a:srgbClr val="C00000"/>
              </a:solidFill>
            </a:endParaRPr>
          </a:p>
          <a:p>
            <a:pPr algn="just">
              <a:lnSpc>
                <a:spcPct val="110000"/>
              </a:lnSpc>
            </a:pPr>
            <a:r>
              <a:rPr lang="tr-TR" sz="2000" b="1" dirty="0">
                <a:solidFill>
                  <a:srgbClr val="00B0F0"/>
                </a:solidFill>
              </a:rPr>
              <a:t>Dış izleme ve değerlendirme sürecinde MTE kurumunca gerçekleştirilen öz değerlendirme bulgularının doğrulanması ve geçerliliğinin teyit edilmesi gerekir. </a:t>
            </a:r>
            <a:r>
              <a:rPr lang="tr-TR" sz="2000" b="1" dirty="0" smtClean="0">
                <a:solidFill>
                  <a:srgbClr val="FF0000"/>
                </a:solidFill>
              </a:rPr>
              <a:t>(Teftişe gelindiğinde </a:t>
            </a:r>
            <a:r>
              <a:rPr lang="tr-TR" sz="2000" b="1" dirty="0">
                <a:solidFill>
                  <a:srgbClr val="FF0000"/>
                </a:solidFill>
              </a:rPr>
              <a:t>b</a:t>
            </a:r>
            <a:r>
              <a:rPr lang="tr-TR" sz="2000" b="1" dirty="0" smtClean="0">
                <a:solidFill>
                  <a:srgbClr val="FF0000"/>
                </a:solidFill>
              </a:rPr>
              <a:t>elirtilen kanıtlar doğrulanmak zorundadır.)</a:t>
            </a:r>
            <a:endParaRPr lang="tr-TR" sz="2000" b="1" dirty="0">
              <a:solidFill>
                <a:srgbClr val="FF0000"/>
              </a:solidFill>
            </a:endParaRPr>
          </a:p>
          <a:p>
            <a:pPr algn="just">
              <a:lnSpc>
                <a:spcPct val="110000"/>
              </a:lnSpc>
            </a:pPr>
            <a:r>
              <a:rPr lang="tr-TR" sz="2000" b="1" dirty="0"/>
              <a:t>Öz değerlendirme süreci ile dış izleme ve değerlendirme sürecinde (akreditasyon süreci) aynı (Ulusal Kalite Güvence Standartları) standartlar kullanılır.</a:t>
            </a:r>
          </a:p>
          <a:p>
            <a:pPr marL="0" indent="0" algn="just">
              <a:buNone/>
            </a:pPr>
            <a:endParaRPr lang="tr-TR" sz="2000" dirty="0">
              <a:solidFill>
                <a:srgbClr val="C00000"/>
              </a:solidFill>
            </a:endParaRPr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11581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Öz Değerlendirme ve Akreditasyon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b="1" dirty="0"/>
              <a:t>Öz değerlendirme süreci okulda sürekli gelişim sağlamaktadır.</a:t>
            </a:r>
          </a:p>
          <a:p>
            <a:endParaRPr lang="tr-TR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2413" y="2625603"/>
            <a:ext cx="8468997" cy="3888432"/>
          </a:xfrm>
          <a:prstGeom prst="rect">
            <a:avLst/>
          </a:prstGeom>
          <a:noFill/>
        </p:spPr>
      </p:pic>
      <p:cxnSp>
        <p:nvCxnSpPr>
          <p:cNvPr id="5" name="5 Düz Bağlayıcı"/>
          <p:cNvCxnSpPr/>
          <p:nvPr/>
        </p:nvCxnSpPr>
        <p:spPr>
          <a:xfrm>
            <a:off x="3059340" y="4124519"/>
            <a:ext cx="7848872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6 Metin kutusu"/>
          <p:cNvSpPr txBox="1"/>
          <p:nvPr/>
        </p:nvSpPr>
        <p:spPr>
          <a:xfrm>
            <a:off x="2987332" y="3736145"/>
            <a:ext cx="39703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200" b="1" dirty="0" smtClean="0">
                <a:solidFill>
                  <a:srgbClr val="FF0000"/>
                </a:solidFill>
              </a:rPr>
              <a:t>Akreditasyon için asgari kriterler</a:t>
            </a:r>
            <a:endParaRPr lang="tr-TR" sz="2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Sonuç Olarak…..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530671"/>
          </a:xfrm>
        </p:spPr>
        <p:txBody>
          <a:bodyPr>
            <a:normAutofit/>
          </a:bodyPr>
          <a:lstStyle/>
          <a:p>
            <a:pPr algn="just"/>
            <a:r>
              <a:rPr lang="tr-TR" sz="2000" b="1" dirty="0"/>
              <a:t>Öz değerlendirme ve akreditasyon süreçleri Ulusal Kalite Güvence Sistemi kriterlerine uygun olarak yapılandırılmalıdır.</a:t>
            </a:r>
          </a:p>
          <a:p>
            <a:pPr algn="just"/>
            <a:r>
              <a:rPr lang="tr-TR" sz="2000" b="1" dirty="0"/>
              <a:t>Öz değerlendirme mesleki eğitim kurumlarında kalite yönetim sisteminin ayrılmaz bir parçasıdır ve akreditasyon sürecinin ilk basamağıdır.</a:t>
            </a:r>
          </a:p>
          <a:p>
            <a:pPr algn="just"/>
            <a:r>
              <a:rPr lang="tr-TR" sz="2000" b="1" dirty="0"/>
              <a:t>Öz değerlendirme ve akreditasyon birbirinin yerine kullanılacak kalite süreçleri değildir</a:t>
            </a:r>
            <a:r>
              <a:rPr lang="tr-TR" sz="2000" b="1" dirty="0" smtClean="0"/>
              <a:t>.</a:t>
            </a:r>
          </a:p>
          <a:p>
            <a:pPr algn="just"/>
            <a:r>
              <a:rPr lang="tr-TR" sz="2000" b="1" dirty="0">
                <a:solidFill>
                  <a:srgbClr val="FF0000"/>
                </a:solidFill>
              </a:rPr>
              <a:t>Akreditasyon öz değerlendirme süreci sonunda ulaşılan seviyenin bir ölçütü ve belgelendirilmesidir.</a:t>
            </a:r>
          </a:p>
          <a:p>
            <a:pPr algn="just"/>
            <a:r>
              <a:rPr lang="tr-TR" sz="2000" b="1" dirty="0">
                <a:solidFill>
                  <a:srgbClr val="0070C0"/>
                </a:solidFill>
              </a:rPr>
              <a:t>Akreditasyon kriterleri, mükemmellik  seviyesinde asgari kriterleri göstermektedir. Öz değerlendirme sonucunda elde edilen gelişme düzeyi bu asgari kriterleri karşılamalıdır.</a:t>
            </a:r>
          </a:p>
          <a:p>
            <a:pPr algn="just"/>
            <a:endParaRPr lang="tr-TR" sz="2000" b="1" dirty="0"/>
          </a:p>
          <a:p>
            <a:pPr algn="just"/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75474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Öz Değerlendirme Sitesi Kullanım Kılavuzu</a:t>
            </a:r>
            <a:endParaRPr lang="tr-TR" dirty="0"/>
          </a:p>
        </p:txBody>
      </p:sp>
      <p:sp>
        <p:nvSpPr>
          <p:cNvPr id="5" name="Alt Başlık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692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Öncelikle….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dirty="0" smtClean="0">
                <a:solidFill>
                  <a:srgbClr val="0070C0"/>
                </a:solidFill>
              </a:rPr>
              <a:t>Öz Değerlendirme Platformunu, sadece adına kullanıcı adı ve şifre açılan arkadaşımız değil o münferit birimdeki tüm personel kullanacaktır.</a:t>
            </a:r>
            <a:endParaRPr lang="tr-TR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83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Raporlamada Dikkat Edilecekler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52650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000" b="1" dirty="0" smtClean="0">
                <a:solidFill>
                  <a:srgbClr val="0070C0"/>
                </a:solidFill>
              </a:rPr>
              <a:t>Soru/Yorum ve Gözlem</a:t>
            </a:r>
          </a:p>
          <a:p>
            <a:pPr algn="just"/>
            <a:endParaRPr lang="tr-TR" sz="2000" b="1" dirty="0"/>
          </a:p>
          <a:p>
            <a:pPr algn="just"/>
            <a:endParaRPr lang="tr-TR" sz="2000" b="1" dirty="0" smtClean="0"/>
          </a:p>
          <a:p>
            <a:pPr algn="just"/>
            <a:r>
              <a:rPr lang="tr-TR" sz="2000" b="1" dirty="0" smtClean="0">
                <a:solidFill>
                  <a:srgbClr val="FF0000"/>
                </a:solidFill>
              </a:rPr>
              <a:t>“</a:t>
            </a:r>
            <a:r>
              <a:rPr lang="tr-TR" sz="2000" b="1" dirty="0">
                <a:solidFill>
                  <a:srgbClr val="FF0000"/>
                </a:solidFill>
              </a:rPr>
              <a:t>Soru” tabloda koyu kırmızı fontla yazılmış alandır. </a:t>
            </a:r>
            <a:r>
              <a:rPr lang="tr-TR" sz="2000" b="1" dirty="0"/>
              <a:t>Soru metninin üzerine fare ile gelinince çeşitli açıklama ve yardımcı ipuçları görünür. </a:t>
            </a:r>
            <a:r>
              <a:rPr lang="tr-TR" sz="2000" b="1" dirty="0">
                <a:solidFill>
                  <a:srgbClr val="FF0000"/>
                </a:solidFill>
              </a:rPr>
              <a:t>Yardımcı ipuçları/sorular ışığında soruyla ilgi tüm çalışmalar, yorumlar, gözlemler detaylı olarak yazılmalıdır. </a:t>
            </a:r>
            <a:r>
              <a:rPr lang="tr-TR" sz="2000" b="1" dirty="0">
                <a:solidFill>
                  <a:schemeClr val="accent6">
                    <a:lumMod val="75000"/>
                  </a:schemeClr>
                </a:solidFill>
              </a:rPr>
              <a:t>Sorular cevaplandırılırken sadece evet/hayır diye geçiştirilmemeli detaylı bir şekilde yorum ve gözleme dayanan cevaplar verilmeli ve rasyonel kanıtlar kullanılmalıdır. </a:t>
            </a:r>
            <a:r>
              <a:rPr lang="tr-TR" sz="2000" b="1" dirty="0"/>
              <a:t>Yorum ve gözleme dayanan cevaplar sistemde birimlerin raporunu oluşturacağı için Evet/Hayır durumlarında düzgün açıklayıcı ifadelerle detaylandırarak giriş yapılmalıdır. 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3887" y="1308476"/>
            <a:ext cx="5800725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36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Raporlamada Dikkat Edilecekler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000" b="1" dirty="0" smtClean="0">
                <a:solidFill>
                  <a:srgbClr val="0070C0"/>
                </a:solidFill>
              </a:rPr>
              <a:t>Yorum ve Gözlem</a:t>
            </a:r>
          </a:p>
          <a:p>
            <a:pPr algn="just"/>
            <a:r>
              <a:rPr lang="tr-TR" sz="2000" b="1" dirty="0" smtClean="0">
                <a:solidFill>
                  <a:srgbClr val="FF0000"/>
                </a:solidFill>
              </a:rPr>
              <a:t>Soru: </a:t>
            </a:r>
            <a:r>
              <a:rPr lang="tr-TR" sz="2000" b="1" dirty="0">
                <a:solidFill>
                  <a:srgbClr val="FF0000"/>
                </a:solidFill>
              </a:rPr>
              <a:t>Birimimiz etkin şekilde yönetiliyor mu? </a:t>
            </a:r>
            <a:endParaRPr lang="tr-TR" sz="2000" b="1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tr-TR" sz="2000" b="1" dirty="0" smtClean="0"/>
              <a:t>	</a:t>
            </a:r>
            <a:r>
              <a:rPr lang="tr-TR" sz="2000" b="1" dirty="0" smtClean="0">
                <a:solidFill>
                  <a:srgbClr val="FF0000"/>
                </a:solidFill>
              </a:rPr>
              <a:t>Cevap: </a:t>
            </a:r>
            <a:r>
              <a:rPr lang="tr-TR" sz="2000" b="1" dirty="0">
                <a:solidFill>
                  <a:schemeClr val="accent3">
                    <a:lumMod val="75000"/>
                  </a:schemeClr>
                </a:solidFill>
              </a:rPr>
              <a:t>Evet. Bölüm ile ilgili işler ve görevler zamanında veriliyor, ancak alan öğretmeninin yetersiz olmasından kaynaklanan sorunlar yaşanmaktadır. </a:t>
            </a:r>
            <a:endParaRPr lang="tr-TR" sz="20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just"/>
            <a:r>
              <a:rPr lang="tr-TR" sz="2000" b="1" dirty="0" smtClean="0">
                <a:solidFill>
                  <a:srgbClr val="FF0000"/>
                </a:solidFill>
              </a:rPr>
              <a:t>Soru: </a:t>
            </a:r>
            <a:r>
              <a:rPr lang="tr-TR" sz="2000" b="1" dirty="0">
                <a:solidFill>
                  <a:srgbClr val="FF0000"/>
                </a:solidFill>
              </a:rPr>
              <a:t>Hangi faktörler çıktılar üzerinde (olumlu veya olumsuz) etkili oldu? </a:t>
            </a:r>
            <a:endParaRPr lang="tr-TR" sz="2000" b="1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tr-TR" sz="2000" b="1" dirty="0" smtClean="0"/>
              <a:t>	</a:t>
            </a:r>
            <a:r>
              <a:rPr lang="tr-TR" sz="2000" b="1" dirty="0" smtClean="0">
                <a:solidFill>
                  <a:srgbClr val="FF0000"/>
                </a:solidFill>
              </a:rPr>
              <a:t>Cevap: </a:t>
            </a:r>
            <a:r>
              <a:rPr lang="tr-TR" sz="2000" b="1" dirty="0">
                <a:solidFill>
                  <a:schemeClr val="accent3">
                    <a:lumMod val="75000"/>
                  </a:schemeClr>
                </a:solidFill>
              </a:rPr>
              <a:t>Velinin ilgisizliği, öğrencinin akademik başarı durumunun düşük olması olumsuz etkiliyor ancak zümrenin işbirliği olumlu etkiliyor.</a:t>
            </a:r>
          </a:p>
        </p:txBody>
      </p:sp>
    </p:spTree>
    <p:extLst>
      <p:ext uri="{BB962C8B-B14F-4D97-AF65-F5344CB8AC3E}">
        <p14:creationId xmlns:p14="http://schemas.microsoft.com/office/powerpoint/2010/main" val="341906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Önemli…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sz="2000" b="1" dirty="0" smtClean="0"/>
              <a:t>Öz Değerlendirme çalışmaları öğretmenlerin asli görevleri içerisine alındığını unutmayınız…</a:t>
            </a:r>
          </a:p>
          <a:p>
            <a:pPr algn="just"/>
            <a:r>
              <a:rPr lang="tr-TR" sz="2000" b="1" dirty="0" smtClean="0">
                <a:solidFill>
                  <a:schemeClr val="accent2">
                    <a:lumMod val="50000"/>
                  </a:schemeClr>
                </a:solidFill>
              </a:rPr>
              <a:t>Öz değerlendirme çalışmaları yalnız zümre başkanının yada alan şefinin görevleri değil idari personelin, tüm zümre öğretmenlerinin, tüm alan öğretmenlerinin ve diğer yardımcı personelin ortak çalışmasıyla yapılacaktır.</a:t>
            </a:r>
          </a:p>
          <a:p>
            <a:pPr algn="just"/>
            <a:endParaRPr lang="tr-TR" sz="20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0" lvl="0" indent="0" algn="just">
              <a:lnSpc>
                <a:spcPct val="120000"/>
              </a:lnSpc>
              <a:buFont typeface="Arial" panose="020B0604020202020204" pitchFamily="34" charset="0"/>
              <a:buNone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86959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Raporlamada Dikkat Edilecekler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000" b="1" dirty="0" smtClean="0">
                <a:solidFill>
                  <a:srgbClr val="0070C0"/>
                </a:solidFill>
              </a:rPr>
              <a:t>Yorum ve Gözlem</a:t>
            </a:r>
          </a:p>
          <a:p>
            <a:pPr algn="just"/>
            <a:r>
              <a:rPr lang="tr-TR" sz="2000" b="1" dirty="0" smtClean="0">
                <a:solidFill>
                  <a:srgbClr val="FF0000"/>
                </a:solidFill>
              </a:rPr>
              <a:t>Soru: </a:t>
            </a:r>
            <a:r>
              <a:rPr lang="tr-TR" sz="2000" b="1" dirty="0" smtClean="0"/>
              <a:t>Okulda </a:t>
            </a:r>
            <a:r>
              <a:rPr lang="tr-TR" sz="2000" b="1" dirty="0"/>
              <a:t>etkili bir iletişim olduğundan nasıl emin oluyoruz? </a:t>
            </a:r>
            <a:endParaRPr lang="tr-TR" sz="2000" b="1" dirty="0" smtClean="0"/>
          </a:p>
          <a:p>
            <a:pPr marL="0" indent="0" algn="just">
              <a:buNone/>
            </a:pPr>
            <a:r>
              <a:rPr lang="tr-TR" sz="2000" b="1" dirty="0"/>
              <a:t>	</a:t>
            </a:r>
            <a:r>
              <a:rPr lang="tr-TR" sz="2000" b="1" dirty="0" smtClean="0">
                <a:solidFill>
                  <a:srgbClr val="FF0000"/>
                </a:solidFill>
              </a:rPr>
              <a:t>Cevap: </a:t>
            </a:r>
            <a:r>
              <a:rPr lang="tr-TR" sz="2000" b="1" dirty="0">
                <a:solidFill>
                  <a:schemeClr val="accent3">
                    <a:lumMod val="75000"/>
                  </a:schemeClr>
                </a:solidFill>
              </a:rPr>
              <a:t>Okul mesaj sistemi çalışmakta ve okulla ilgili tüm personele bilgi verilmektedir. Okul duyuru panosu ve resmi yazı mekanizması kullanılarak personel haberdar edilmekte, yine yapılan toplantılarla personelimiz bilgilendirilmektedir.</a:t>
            </a:r>
          </a:p>
        </p:txBody>
      </p:sp>
    </p:spTree>
    <p:extLst>
      <p:ext uri="{BB962C8B-B14F-4D97-AF65-F5344CB8AC3E}">
        <p14:creationId xmlns:p14="http://schemas.microsoft.com/office/powerpoint/2010/main" val="420688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Raporlamada Dikkat Edilecekler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000" b="1" dirty="0" smtClean="0">
                <a:solidFill>
                  <a:srgbClr val="FF0000"/>
                </a:solidFill>
              </a:rPr>
              <a:t>Soru: </a:t>
            </a:r>
            <a:r>
              <a:rPr lang="tr-TR" sz="2000" b="1" dirty="0" smtClean="0"/>
              <a:t>Okulunuzun misyon, vizyon ve temel değerlerine ulaşmak için tüm personel sürece aktif olarak katkı sağlıyor mu?</a:t>
            </a:r>
          </a:p>
          <a:p>
            <a:pPr marL="0" indent="0" algn="just">
              <a:buNone/>
            </a:pPr>
            <a:r>
              <a:rPr lang="tr-TR" sz="2000" b="1" dirty="0" smtClean="0">
                <a:solidFill>
                  <a:srgbClr val="FF0000"/>
                </a:solidFill>
              </a:rPr>
              <a:t>Cevap: </a:t>
            </a:r>
            <a:r>
              <a:rPr lang="tr-TR" sz="2000" b="1" dirty="0" smtClean="0"/>
              <a:t>Okulumuzun misyon, vizyon ve temel değerlerine ulaşmak için personele resmi kanallarla yapılan bildiriler eksik ve yetersizdir. Bu nedenle her eğitim-öğretim yılı başında okulumuz misyon, vizyon ve temel değerlerini oluşturmak , güncellemek ve ulaşmak için çalışma grupları(komisyon/grup) oluşturulmalı ve belirli aralıklarla (ayda bir) komisyon toplanmalı ve gerekli çalışmaları yapmalıdır.</a:t>
            </a:r>
          </a:p>
          <a:p>
            <a:pPr marL="0" indent="0" algn="just">
              <a:buNone/>
            </a:pPr>
            <a:r>
              <a:rPr lang="tr-TR" sz="2000" b="1" dirty="0" smtClean="0"/>
              <a:t>Ayrıca okulumuzun misyon, vizyon ve temel değerleri belirlenmeli okul internet sitesinden tüm paydaşlarımıza duyurulmalıdır.</a:t>
            </a:r>
            <a:endParaRPr lang="tr-TR" sz="2000" b="1" dirty="0"/>
          </a:p>
        </p:txBody>
      </p:sp>
    </p:spTree>
    <p:extLst>
      <p:ext uri="{BB962C8B-B14F-4D97-AF65-F5344CB8AC3E}">
        <p14:creationId xmlns:p14="http://schemas.microsoft.com/office/powerpoint/2010/main" val="2465269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Raporlamada Dikkat Edilecekler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Belirleyici(Tanımlayıcı) Kanıtlar</a:t>
            </a:r>
          </a:p>
          <a:p>
            <a:pPr marL="0" indent="0" algn="just">
              <a:buNone/>
            </a:pPr>
            <a:r>
              <a:rPr lang="tr-TR" sz="2000" b="1" dirty="0"/>
              <a:t>Bu bölümüne, “Yorum/Gözlem” alanına girilen bilgileri içeren dosyalar tanımlanmalı ve yüklenmelidir. </a:t>
            </a:r>
            <a:r>
              <a:rPr lang="tr-TR" sz="20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Sistem sadece “</a:t>
            </a:r>
            <a:r>
              <a:rPr lang="tr-TR" sz="20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zip</a:t>
            </a:r>
            <a:r>
              <a:rPr lang="tr-TR" sz="20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, </a:t>
            </a:r>
            <a:r>
              <a:rPr lang="tr-TR" sz="20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rar</a:t>
            </a:r>
            <a:r>
              <a:rPr lang="tr-TR" sz="20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” biçimiyle sıkıştırılmış dosyaları kabul etmektedir. </a:t>
            </a:r>
            <a:r>
              <a:rPr lang="tr-TR" sz="2000" b="1" dirty="0"/>
              <a:t>İlgili dokümanlar bir klasörde birleştirilmeli sonra </a:t>
            </a:r>
            <a:r>
              <a:rPr lang="tr-TR" sz="2000" b="1" dirty="0" err="1"/>
              <a:t>zip</a:t>
            </a:r>
            <a:r>
              <a:rPr lang="tr-TR" sz="2000" b="1" dirty="0"/>
              <a:t>/</a:t>
            </a:r>
            <a:r>
              <a:rPr lang="tr-TR" sz="2000" b="1" dirty="0" err="1"/>
              <a:t>rar</a:t>
            </a:r>
            <a:r>
              <a:rPr lang="tr-TR" sz="2000" b="1" dirty="0"/>
              <a:t> formatında sıkıştırılmalı ve bu şekilde yükleme yapılmalıdır. </a:t>
            </a:r>
            <a:endParaRPr lang="tr-TR" sz="20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4621" y="4022411"/>
            <a:ext cx="5762625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26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Raporlamada Dikkat Edilecekler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4920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Belirleyici(Tanımlayıcı) Kanıtlar</a:t>
            </a:r>
          </a:p>
          <a:p>
            <a:pPr marL="0" indent="0" algn="just">
              <a:buNone/>
            </a:pPr>
            <a:r>
              <a:rPr lang="tr-TR" sz="2000" b="1" dirty="0">
                <a:solidFill>
                  <a:srgbClr val="FF0000"/>
                </a:solidFill>
              </a:rPr>
              <a:t>İdeal kanıt örneği: </a:t>
            </a:r>
            <a:r>
              <a:rPr lang="tr-TR" sz="2000" b="1" dirty="0"/>
              <a:t>RESMİ TARİH VE SAYILI çalışma grupları (kurul/komisyon) görevlendirme yazısı, çalışma planları, ilgili taraflara giden davetler, toplantı ve karar tutanakları, duyurular, okul stratejik planının ilgili sayfası vb. </a:t>
            </a:r>
            <a:endParaRPr lang="tr-TR" sz="2000" b="1" dirty="0" smtClean="0"/>
          </a:p>
          <a:p>
            <a:pPr marL="0" indent="0" algn="just">
              <a:buNone/>
            </a:pPr>
            <a:r>
              <a:rPr lang="tr-TR" sz="2000" b="1" dirty="0" smtClean="0"/>
              <a:t>Öz </a:t>
            </a:r>
            <a:r>
              <a:rPr lang="tr-TR" sz="2000" b="1" dirty="0"/>
              <a:t>değerlendirme </a:t>
            </a:r>
            <a:r>
              <a:rPr lang="tr-TR" sz="2000" b="1" dirty="0" err="1"/>
              <a:t>portalına</a:t>
            </a:r>
            <a:r>
              <a:rPr lang="tr-TR" sz="2000" b="1" dirty="0"/>
              <a:t> yazılacak kanıt dosyaların açık, anlaşılır ve kolay ulaşılabilecek şekilde tanımlanması gerekmektedir. Aşağıdaki gibi sayı, tarih ve hangi makam/birimin onayından geçtiğine dair açıklaması olmalıdır. </a:t>
            </a:r>
            <a:endParaRPr lang="tr-TR" sz="20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9416" y="5276538"/>
            <a:ext cx="5808399" cy="1349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12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Öz Değerlendirme Uygulaması</a:t>
            </a:r>
            <a:br>
              <a:rPr lang="tr-TR" dirty="0" smtClean="0"/>
            </a:br>
            <a:r>
              <a:rPr lang="tr-TR" sz="2200" b="1" dirty="0"/>
              <a:t>Kanıt için kullanılabilecek kaynaklar </a:t>
            </a:r>
            <a:r>
              <a:rPr lang="tr-TR" sz="2200" b="1" dirty="0">
                <a:solidFill>
                  <a:srgbClr val="FF0000"/>
                </a:solidFill>
              </a:rPr>
              <a:t>(bunların tamamı süreçlerde belgelendirilmelidir)</a:t>
            </a:r>
            <a:br>
              <a:rPr lang="tr-TR" sz="2200" b="1" dirty="0">
                <a:solidFill>
                  <a:srgbClr val="FF0000"/>
                </a:solidFill>
              </a:rPr>
            </a:br>
            <a:endParaRPr lang="tr-TR" sz="2200" dirty="0"/>
          </a:p>
        </p:txBody>
      </p:sp>
      <p:sp>
        <p:nvSpPr>
          <p:cNvPr id="8" name="İçerik Yer Tutucusu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tr-TR" sz="2000" b="1" dirty="0" smtClean="0"/>
              <a:t>Stratejik </a:t>
            </a:r>
            <a:r>
              <a:rPr lang="tr-TR" sz="2000" b="1" dirty="0"/>
              <a:t>plan, </a:t>
            </a:r>
          </a:p>
          <a:p>
            <a:r>
              <a:rPr lang="tr-TR" sz="2000" b="1" dirty="0"/>
              <a:t>Faaliyet raporu, </a:t>
            </a:r>
          </a:p>
          <a:p>
            <a:r>
              <a:rPr lang="tr-TR" sz="2000" b="1" dirty="0"/>
              <a:t>Toplantı tutanakları,</a:t>
            </a:r>
          </a:p>
          <a:p>
            <a:r>
              <a:rPr lang="tr-TR" sz="2000" b="1" dirty="0"/>
              <a:t>Proje veya pilot programlar,</a:t>
            </a:r>
          </a:p>
          <a:p>
            <a:r>
              <a:rPr lang="tr-TR" sz="2000" b="1" dirty="0"/>
              <a:t>Yasal düzenlemeler (kanun, tüzük, yönetmelik, genelge vb.) </a:t>
            </a:r>
          </a:p>
          <a:p>
            <a:r>
              <a:rPr lang="tr-TR" sz="2000" b="1" dirty="0"/>
              <a:t>GZFT ve PEST analizleri,</a:t>
            </a:r>
          </a:p>
          <a:p>
            <a:r>
              <a:rPr lang="tr-TR" sz="2000" b="1" dirty="0"/>
              <a:t>Paydaş iletişimi</a:t>
            </a:r>
            <a:r>
              <a:rPr lang="tr-TR" sz="2000" b="1" dirty="0" smtClean="0"/>
              <a:t>,</a:t>
            </a:r>
            <a:endParaRPr lang="tr-TR" sz="2000" b="1" dirty="0"/>
          </a:p>
        </p:txBody>
      </p:sp>
      <p:sp>
        <p:nvSpPr>
          <p:cNvPr id="9" name="İçerik Yer Tutucusu 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tr-TR" sz="2000" b="1" dirty="0"/>
              <a:t>Yeniden gözden geçirme faaliyetleri,</a:t>
            </a:r>
          </a:p>
          <a:p>
            <a:r>
              <a:rPr lang="tr-TR" sz="2000" b="1" dirty="0"/>
              <a:t>Rehberlik ve danışmanlık hizmetleri,</a:t>
            </a:r>
          </a:p>
          <a:p>
            <a:r>
              <a:rPr lang="tr-TR" sz="2000" b="1" dirty="0"/>
              <a:t>Tanıtım materyal ve planları,</a:t>
            </a:r>
          </a:p>
          <a:p>
            <a:r>
              <a:rPr lang="tr-TR" sz="2000" b="1" dirty="0"/>
              <a:t>İnternet sitesi,</a:t>
            </a:r>
          </a:p>
          <a:p>
            <a:r>
              <a:rPr lang="tr-TR" sz="2000" b="1" dirty="0"/>
              <a:t>Memnuniyet anketi sonuçları</a:t>
            </a:r>
          </a:p>
          <a:p>
            <a:r>
              <a:rPr lang="tr-TR" sz="2000" b="1" dirty="0"/>
              <a:t>Geri bildirimler (sektör, öğrenciler, sosyal ortaklar vs.)</a:t>
            </a:r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93439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Raporlamada Dikkat Edilecekler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Geliştirilecek Alanlar</a:t>
            </a:r>
          </a:p>
          <a:p>
            <a:pPr algn="just"/>
            <a:r>
              <a:rPr lang="tr-TR" sz="2000" b="1" dirty="0">
                <a:solidFill>
                  <a:srgbClr val="FF0000"/>
                </a:solidFill>
              </a:rPr>
              <a:t>Bu bölümüne, soruyla ilgili yorum ve gözlemlerde yeterliliğin sağlanamadığı düşünülüyorsa ve/veya daha da geliştirilmesi gerektiği düşünülüyorsa mutlaka geliştirilecek alan girilmelidir. </a:t>
            </a:r>
            <a:r>
              <a:rPr lang="tr-TR" sz="2000" b="1" dirty="0"/>
              <a:t>Arzu edilirse birden fazla geliştirilecek alan belirlenebilir. 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7904" y="4022411"/>
            <a:ext cx="7198016" cy="2573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26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Raporlamada Dikkat Edilecekler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Geliştirilecek Alanlar</a:t>
            </a:r>
          </a:p>
          <a:p>
            <a:pPr algn="just"/>
            <a:r>
              <a:rPr lang="tr-TR" sz="2000" b="1" dirty="0"/>
              <a:t>Geliştirilecek alan isimleri faaliyetlere dayalı olarak belirlenmelidir. Geliştirilecek alan, okulda -öncelikli olarak- zayıf olduğunuz ya da iyi olduğunuz bir konuda belirlenmeli, faaliyetler zayıflıkları giderecek ya da iyi olan yönü geliştirecek nitelikte olmalıdır</a:t>
            </a:r>
            <a:r>
              <a:rPr lang="tr-TR" sz="2000" b="1" dirty="0" smtClean="0"/>
              <a:t>.</a:t>
            </a:r>
          </a:p>
          <a:p>
            <a:pPr algn="just"/>
            <a:r>
              <a:rPr lang="tr-TR" sz="2000" b="1" dirty="0" smtClean="0">
                <a:solidFill>
                  <a:srgbClr val="FF0000"/>
                </a:solidFill>
              </a:rPr>
              <a:t>Örnek:</a:t>
            </a:r>
          </a:p>
          <a:p>
            <a:pPr marL="0" indent="0" algn="just">
              <a:buNone/>
            </a:pPr>
            <a:r>
              <a:rPr lang="tr-TR" sz="2000" b="1" dirty="0" smtClean="0">
                <a:solidFill>
                  <a:schemeClr val="accent6">
                    <a:lumMod val="75000"/>
                  </a:schemeClr>
                </a:solidFill>
              </a:rPr>
              <a:t>Geliştirilecek Alan: </a:t>
            </a:r>
            <a:r>
              <a:rPr lang="tr-TR" sz="2000" b="1" dirty="0" smtClean="0"/>
              <a:t>Öğrencilerin dil ve anlatım dersi başarısının arttırılması (Bu amaca yönelik bir ya da birden fazla faaliyet belirleyebilirsiniz. Yetiştirme ve destekleme kursları açılması, öğrencilere kitap hediye edilmesi </a:t>
            </a:r>
            <a:r>
              <a:rPr lang="tr-TR" sz="2000" b="1" dirty="0" err="1" smtClean="0"/>
              <a:t>vb</a:t>
            </a:r>
            <a:r>
              <a:rPr lang="tr-TR" sz="2000" b="1" dirty="0" smtClean="0"/>
              <a:t>) </a:t>
            </a:r>
            <a:endParaRPr lang="tr-TR" sz="2000" b="1" dirty="0"/>
          </a:p>
        </p:txBody>
      </p:sp>
    </p:spTree>
    <p:extLst>
      <p:ext uri="{BB962C8B-B14F-4D97-AF65-F5344CB8AC3E}">
        <p14:creationId xmlns:p14="http://schemas.microsoft.com/office/powerpoint/2010/main" val="244516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Raporlamada Dikkat Edilecekler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Eylem Planı</a:t>
            </a:r>
          </a:p>
          <a:p>
            <a:pPr algn="just"/>
            <a:r>
              <a:rPr lang="tr-TR" sz="2000" b="1" dirty="0"/>
              <a:t>Geliştirilecek alan girişleri yapılıp soru kayıt işlemi yapıldığında “Eylem Planları” sayfasında geliştirilecek alanla ilgili boş form otomatik oluşturulmaktadır. </a:t>
            </a:r>
            <a:endParaRPr lang="tr-TR" sz="2000" b="1" dirty="0" smtClean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6163" y="3581499"/>
            <a:ext cx="7206834" cy="3014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6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Raporlamada Dikkat Edilecekler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53702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Eylem Planı</a:t>
            </a:r>
          </a:p>
          <a:p>
            <a:pPr algn="just"/>
            <a:r>
              <a:rPr lang="tr-TR" sz="2000" b="1" dirty="0">
                <a:solidFill>
                  <a:srgbClr val="FF0000"/>
                </a:solidFill>
              </a:rPr>
              <a:t>Geliştirilecek Alanlar: </a:t>
            </a:r>
            <a:r>
              <a:rPr lang="tr-TR" sz="2000" b="1" dirty="0"/>
              <a:t>Raporlama sayfasında girişi yapılan geliştirilecek alanlar burada listelenir. </a:t>
            </a:r>
            <a:endParaRPr lang="tr-TR" sz="2000" b="1" dirty="0" smtClean="0"/>
          </a:p>
          <a:p>
            <a:pPr algn="just"/>
            <a:r>
              <a:rPr lang="tr-TR" sz="2000" b="1" dirty="0" smtClean="0">
                <a:solidFill>
                  <a:srgbClr val="FF0000"/>
                </a:solidFill>
              </a:rPr>
              <a:t>Faaliyetler</a:t>
            </a:r>
            <a:r>
              <a:rPr lang="tr-TR" sz="2000" b="1" dirty="0">
                <a:solidFill>
                  <a:srgbClr val="FF0000"/>
                </a:solidFill>
              </a:rPr>
              <a:t>: </a:t>
            </a:r>
            <a:r>
              <a:rPr lang="tr-TR" sz="2000" b="1" dirty="0"/>
              <a:t>Geliştirilecek alanla ilgili düzenlenecek faaliyetin adını yazınız. </a:t>
            </a:r>
            <a:endParaRPr lang="tr-TR" sz="2000" b="1" dirty="0" smtClean="0"/>
          </a:p>
          <a:p>
            <a:pPr algn="just"/>
            <a:r>
              <a:rPr lang="tr-TR" sz="2000" b="1" dirty="0" smtClean="0">
                <a:solidFill>
                  <a:srgbClr val="FF0000"/>
                </a:solidFill>
              </a:rPr>
              <a:t>Faaliyet </a:t>
            </a:r>
            <a:r>
              <a:rPr lang="tr-TR" sz="2000" b="1" dirty="0">
                <a:solidFill>
                  <a:srgbClr val="FF0000"/>
                </a:solidFill>
              </a:rPr>
              <a:t>Sorumlusu: </a:t>
            </a:r>
            <a:r>
              <a:rPr lang="tr-TR" sz="2000" b="1" dirty="0"/>
              <a:t>Belirlenen faaliyetle ilgili sorumlu kişinin adını yazınız. </a:t>
            </a:r>
            <a:endParaRPr lang="tr-TR" sz="2000" b="1" dirty="0" smtClean="0"/>
          </a:p>
          <a:p>
            <a:pPr algn="just"/>
            <a:r>
              <a:rPr lang="tr-TR" sz="2000" b="1" dirty="0" smtClean="0">
                <a:solidFill>
                  <a:srgbClr val="FF0000"/>
                </a:solidFill>
              </a:rPr>
              <a:t>Faaliyet </a:t>
            </a:r>
            <a:r>
              <a:rPr lang="tr-TR" sz="2000" b="1" dirty="0">
                <a:solidFill>
                  <a:srgbClr val="FF0000"/>
                </a:solidFill>
              </a:rPr>
              <a:t>Başlangıç/Bitiş Tarihi: </a:t>
            </a:r>
            <a:r>
              <a:rPr lang="tr-TR" sz="2000" b="1" dirty="0"/>
              <a:t>Faaliyet tarihlerini takvimden seçiniz. </a:t>
            </a:r>
            <a:endParaRPr lang="tr-TR" sz="2000" b="1" dirty="0" smtClean="0"/>
          </a:p>
          <a:p>
            <a:pPr algn="just"/>
            <a:r>
              <a:rPr lang="tr-TR" sz="2000" b="1" dirty="0" smtClean="0">
                <a:solidFill>
                  <a:srgbClr val="FF0000"/>
                </a:solidFill>
              </a:rPr>
              <a:t>Gerekli </a:t>
            </a:r>
            <a:r>
              <a:rPr lang="tr-TR" sz="2000" b="1" dirty="0">
                <a:solidFill>
                  <a:srgbClr val="FF0000"/>
                </a:solidFill>
              </a:rPr>
              <a:t>Kaynaklar: </a:t>
            </a:r>
            <a:r>
              <a:rPr lang="tr-TR" sz="2000" b="1" dirty="0"/>
              <a:t>Faaliyetin gerçekleşmesi için gereken kaynakları (personel, malzeme, mekan </a:t>
            </a:r>
            <a:r>
              <a:rPr lang="tr-TR" sz="2000" b="1" dirty="0" err="1"/>
              <a:t>vb</a:t>
            </a:r>
            <a:r>
              <a:rPr lang="tr-TR" sz="2000" b="1" dirty="0"/>
              <a:t>) yazınız. </a:t>
            </a:r>
            <a:endParaRPr lang="tr-TR" sz="2000" b="1" dirty="0" smtClean="0"/>
          </a:p>
          <a:p>
            <a:pPr algn="just"/>
            <a:r>
              <a:rPr lang="tr-TR" sz="2000" b="1" dirty="0" smtClean="0">
                <a:solidFill>
                  <a:srgbClr val="FF0000"/>
                </a:solidFill>
              </a:rPr>
              <a:t>Faaliyetin </a:t>
            </a:r>
            <a:r>
              <a:rPr lang="tr-TR" sz="2000" b="1" dirty="0">
                <a:solidFill>
                  <a:srgbClr val="FF0000"/>
                </a:solidFill>
              </a:rPr>
              <a:t>Gözden Geçirilmesi: </a:t>
            </a:r>
            <a:r>
              <a:rPr lang="tr-TR" sz="2000" b="1" dirty="0"/>
              <a:t>Faaliyetin kontrol şeklini/aşamalarını ve süresini yazınız.</a:t>
            </a:r>
            <a:endParaRPr lang="tr-TR" sz="2000" b="1" dirty="0" smtClean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3247" y="1147590"/>
            <a:ext cx="3621365" cy="1514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30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Raporlamada Dikkat Edilecekler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Eylem Planı</a:t>
            </a: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9212" y="2626558"/>
            <a:ext cx="9010632" cy="3284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37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Öz Değerlendirme Nedir?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sz="2000" b="1" dirty="0"/>
              <a:t>Sürekli gelişim sürecinde iyileştirmeye ve gelişime açık alanların tespitinde ilk adımdır. </a:t>
            </a:r>
          </a:p>
          <a:p>
            <a:pPr marL="0" lvl="0" indent="0" algn="just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tr-TR" sz="2000" b="1" dirty="0" smtClean="0">
                <a:solidFill>
                  <a:srgbClr val="7030A0"/>
                </a:solidFill>
              </a:rPr>
              <a:t>	Okul </a:t>
            </a:r>
            <a:r>
              <a:rPr lang="tr-TR" sz="2000" b="1" dirty="0">
                <a:solidFill>
                  <a:srgbClr val="7030A0"/>
                </a:solidFill>
              </a:rPr>
              <a:t>yönetiminde, eğitim öğretimde ve destek hizmetlerinde nelerin işe yarayıp nelerin yaramadığını bilmiyorsanız!!!</a:t>
            </a:r>
          </a:p>
          <a:p>
            <a:pPr marL="0" lvl="0" indent="0" algn="just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tr-TR" sz="2000" b="1" dirty="0" smtClean="0">
                <a:solidFill>
                  <a:schemeClr val="accent2">
                    <a:lumMod val="50000"/>
                  </a:schemeClr>
                </a:solidFill>
              </a:rPr>
              <a:t>	Çalışmalarınızı </a:t>
            </a:r>
            <a:r>
              <a:rPr lang="tr-TR" sz="2000" b="1" dirty="0">
                <a:solidFill>
                  <a:schemeClr val="accent2">
                    <a:lumMod val="50000"/>
                  </a:schemeClr>
                </a:solidFill>
              </a:rPr>
              <a:t>nelerin üzerine yapılandırıp, neleri iyileştirmeniz gerektiğini bilemezsiniz</a:t>
            </a:r>
            <a:r>
              <a:rPr lang="tr-TR" sz="2000" b="1" dirty="0" smtClean="0">
                <a:solidFill>
                  <a:schemeClr val="accent2">
                    <a:lumMod val="50000"/>
                  </a:schemeClr>
                </a:solidFill>
              </a:rPr>
              <a:t>…</a:t>
            </a:r>
          </a:p>
          <a:p>
            <a:pPr algn="just">
              <a:lnSpc>
                <a:spcPct val="120000"/>
              </a:lnSpc>
            </a:pPr>
            <a:r>
              <a:rPr lang="tr-TR" sz="2000" b="1" dirty="0"/>
              <a:t>Planlamanın ve iyileştirmenin temelidir.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tr-TR" sz="2000" b="1" dirty="0" smtClean="0">
                <a:solidFill>
                  <a:schemeClr val="accent2">
                    <a:lumMod val="50000"/>
                  </a:schemeClr>
                </a:solidFill>
              </a:rPr>
              <a:t>	Öz </a:t>
            </a:r>
            <a:r>
              <a:rPr lang="tr-TR" sz="2000" b="1" dirty="0">
                <a:solidFill>
                  <a:schemeClr val="accent2">
                    <a:lumMod val="50000"/>
                  </a:schemeClr>
                </a:solidFill>
              </a:rPr>
              <a:t>değerlendirme sonuncunda bir okulun yeterliklerini gösteren güçlü yönlerinin yanı sıra; iyileştirmeye ihtiyaç duyulan yönleri de ortaya çıkacaktır. Daha sonra bu bilgiler okulun stratejik planına geri bildirim sağlar ve sürekli gelişimi destekler. </a:t>
            </a:r>
          </a:p>
          <a:p>
            <a:pPr marL="0" lvl="0" indent="0" algn="just">
              <a:lnSpc>
                <a:spcPct val="120000"/>
              </a:lnSpc>
              <a:buFont typeface="Arial" panose="020B0604020202020204" pitchFamily="34" charset="0"/>
              <a:buNone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06580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Raporlamada Dikkat Edilecekler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1429062"/>
            <a:ext cx="8915400" cy="37776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Eylem Planı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9211" y="1905000"/>
            <a:ext cx="8915401" cy="4795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24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Önemli…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Faaliyet Sorumlusu alanına kişinin ismi yazılmamalı , unvanlar yazılmalıdır.</a:t>
            </a:r>
          </a:p>
          <a:p>
            <a:pPr marL="0" indent="0">
              <a:buNone/>
            </a:pPr>
            <a:r>
              <a:rPr lang="tr-TR" b="1" dirty="0" smtClean="0"/>
              <a:t>		Tuncay TOZUN </a:t>
            </a:r>
            <a:r>
              <a:rPr lang="tr-TR" b="1" dirty="0" smtClean="0">
                <a:solidFill>
                  <a:srgbClr val="FF0000"/>
                </a:solidFill>
              </a:rPr>
              <a:t>(Yanlış)</a:t>
            </a:r>
          </a:p>
          <a:p>
            <a:pPr marL="0" indent="0">
              <a:buNone/>
            </a:pPr>
            <a:r>
              <a:rPr lang="tr-TR" b="1" dirty="0" smtClean="0"/>
              <a:t>		Koordinatör Müdür Yardımcısı </a:t>
            </a:r>
            <a:r>
              <a:rPr lang="tr-T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(Doğru)</a:t>
            </a:r>
          </a:p>
          <a:p>
            <a:pPr marL="0" indent="0">
              <a:buNone/>
            </a:pPr>
            <a:r>
              <a:rPr lang="tr-TR" b="1" dirty="0" smtClean="0"/>
              <a:t>		Tarih Zümre Öğretmenleri </a:t>
            </a:r>
            <a:r>
              <a:rPr lang="tr-T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(Doğru)</a:t>
            </a:r>
          </a:p>
          <a:p>
            <a:pPr marL="0" indent="0">
              <a:buNone/>
            </a:pPr>
            <a:r>
              <a:rPr lang="tr-TR" b="1" dirty="0" smtClean="0"/>
              <a:t>		Rehber Öğretmen </a:t>
            </a:r>
            <a:r>
              <a:rPr lang="tr-T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(Doğru)</a:t>
            </a:r>
          </a:p>
          <a:p>
            <a:endParaRPr lang="tr-TR" b="1" dirty="0" smtClean="0"/>
          </a:p>
          <a:p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70041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Önemli…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Yaptığınız ve yapacağınız tüm etkinlikleri belgelendiriniz.</a:t>
            </a:r>
          </a:p>
          <a:p>
            <a:pPr marL="0" indent="0" algn="just">
              <a:buNone/>
            </a:pPr>
            <a:r>
              <a:rPr lang="tr-TR" b="1" dirty="0" smtClean="0"/>
              <a:t>	Zümrelerin veya Alanların görev ve sorumlulukları yazılı olarak bildirilmelidir.</a:t>
            </a:r>
          </a:p>
          <a:p>
            <a:pPr marL="0" indent="0" algn="just">
              <a:buNone/>
            </a:pPr>
            <a:r>
              <a:rPr lang="tr-TR" b="1" dirty="0" smtClean="0"/>
              <a:t>	Her zümrede yada alanlarda tüm personelin görev ve sorumlulukları toplantı tutanaklarında belirtilmeli ve yazılı olarak personele bildirilmelidir.</a:t>
            </a:r>
          </a:p>
          <a:p>
            <a:pPr marL="0" indent="0" algn="just">
              <a:buNone/>
            </a:pPr>
            <a:r>
              <a:rPr lang="tr-TR" b="1" dirty="0" smtClean="0">
                <a:solidFill>
                  <a:srgbClr val="FF0000"/>
                </a:solidFill>
              </a:rPr>
              <a:t>KONTROL MEKANİZMASI KURULMALI VE HER MÜNFERİT BİRİM (Alan ve Zümreler) HEM KENDİ İÇİNDE HEMDE İDARE TARAFINDAN DENETLENMELİDİR.</a:t>
            </a:r>
          </a:p>
          <a:p>
            <a:pPr algn="just"/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45720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Önemli…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342151"/>
          </a:xfrm>
        </p:spPr>
        <p:txBody>
          <a:bodyPr>
            <a:normAutofit/>
          </a:bodyPr>
          <a:lstStyle/>
          <a:p>
            <a:pPr algn="just"/>
            <a:r>
              <a:rPr lang="tr-T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Her yıl yapılan öz değerlendirme faaliyeti etkinliğinin teftişi için komisyon yetkililerinin geleceğini ve yapılan faaliyetlerin teftişinin yapılacağını unutmayın;</a:t>
            </a:r>
          </a:p>
          <a:p>
            <a:pPr marL="900113" algn="just">
              <a:buFont typeface="Wingdings" panose="05000000000000000000" pitchFamily="2" charset="2"/>
              <a:buChar char="q"/>
            </a:pPr>
            <a:r>
              <a:rPr lang="tr-TR" b="1" dirty="0" smtClean="0">
                <a:solidFill>
                  <a:schemeClr val="bg2">
                    <a:lumMod val="50000"/>
                  </a:schemeClr>
                </a:solidFill>
              </a:rPr>
              <a:t>Yaptığınız öz değerlendirme örneğinin çıktısını alınız.</a:t>
            </a:r>
          </a:p>
          <a:p>
            <a:pPr marL="900113" algn="just">
              <a:buFont typeface="Wingdings" panose="05000000000000000000" pitchFamily="2" charset="2"/>
              <a:buChar char="q"/>
            </a:pPr>
            <a:r>
              <a:rPr lang="tr-TR" b="1" dirty="0" smtClean="0">
                <a:solidFill>
                  <a:schemeClr val="bg2">
                    <a:lumMod val="50000"/>
                  </a:schemeClr>
                </a:solidFill>
              </a:rPr>
              <a:t>Geliştirilecek alanları belirlerken yapabileceğiniz etkinlikler yazınız.</a:t>
            </a:r>
          </a:p>
          <a:p>
            <a:pPr marL="900113" algn="just">
              <a:buFont typeface="Wingdings" panose="05000000000000000000" pitchFamily="2" charset="2"/>
              <a:buChar char="q"/>
            </a:pPr>
            <a:r>
              <a:rPr lang="tr-TR" b="1" dirty="0" smtClean="0">
                <a:solidFill>
                  <a:schemeClr val="bg2">
                    <a:lumMod val="50000"/>
                  </a:schemeClr>
                </a:solidFill>
              </a:rPr>
              <a:t>Belirleyeceğiniz faaliyet tarihini Eylül Ayının ilk haftası ile nisan ayının son haftası olarak belirlemeye çalışınız.</a:t>
            </a:r>
          </a:p>
          <a:p>
            <a:pPr marL="900113" algn="just">
              <a:buFont typeface="Wingdings" panose="05000000000000000000" pitchFamily="2" charset="2"/>
              <a:buChar char="q"/>
            </a:pPr>
            <a:r>
              <a:rPr lang="tr-TR" b="1" dirty="0" smtClean="0">
                <a:solidFill>
                  <a:schemeClr val="bg2">
                    <a:lumMod val="50000"/>
                  </a:schemeClr>
                </a:solidFill>
              </a:rPr>
              <a:t>Yaptığınız her çalışmayı belgelendiriniz. (Unutmayın yazılı bir belgenin altında imza, kaşe ve mühür olması o belgeyi resmileştirir.)</a:t>
            </a:r>
          </a:p>
          <a:p>
            <a:pPr marL="900113" algn="just">
              <a:buFont typeface="Wingdings" panose="05000000000000000000" pitchFamily="2" charset="2"/>
              <a:buChar char="q"/>
            </a:pPr>
            <a:r>
              <a:rPr lang="tr-TR" b="1" dirty="0" smtClean="0">
                <a:solidFill>
                  <a:schemeClr val="bg2">
                    <a:lumMod val="50000"/>
                  </a:schemeClr>
                </a:solidFill>
              </a:rPr>
              <a:t>Faaliyet sorumlusu olarak belirttiğiniz birimi bilgilendirmeyi unutmayınız.</a:t>
            </a:r>
          </a:p>
          <a:p>
            <a:pPr marL="900113" algn="just">
              <a:buFont typeface="Wingdings" panose="05000000000000000000" pitchFamily="2" charset="2"/>
              <a:buChar char="q"/>
            </a:pPr>
            <a:r>
              <a:rPr lang="tr-TR" b="1" dirty="0" smtClean="0">
                <a:solidFill>
                  <a:schemeClr val="bg2">
                    <a:lumMod val="50000"/>
                  </a:schemeClr>
                </a:solidFill>
              </a:rPr>
              <a:t>Kurum içi her toplantıda bir maddeyi öz değerlendirmeye ayırınız.</a:t>
            </a:r>
          </a:p>
          <a:p>
            <a:pPr algn="just"/>
            <a:endParaRPr lang="tr-TR" b="1" dirty="0" smtClean="0">
              <a:solidFill>
                <a:srgbClr val="FF0000"/>
              </a:solidFill>
            </a:endParaRPr>
          </a:p>
          <a:p>
            <a:pPr algn="just"/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16656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Önemli….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462072"/>
          </a:xfrm>
        </p:spPr>
        <p:txBody>
          <a:bodyPr>
            <a:normAutofit/>
          </a:bodyPr>
          <a:lstStyle/>
          <a:p>
            <a:pPr algn="just"/>
            <a:r>
              <a:rPr lang="tr-TR" sz="2000" b="1" dirty="0" smtClean="0">
                <a:solidFill>
                  <a:srgbClr val="0070C0"/>
                </a:solidFill>
              </a:rPr>
              <a:t>Alan ve zümre olarak kendinize öz değerlendirme klasörü oluşturunuz.</a:t>
            </a:r>
          </a:p>
          <a:p>
            <a:pPr marL="989013" algn="just">
              <a:buFont typeface="Wingdings" panose="05000000000000000000" pitchFamily="2" charset="2"/>
              <a:buChar char="q"/>
            </a:pPr>
            <a:r>
              <a:rPr lang="tr-TR" sz="2000" b="1" dirty="0" smtClean="0"/>
              <a:t>Klasör içerisine öz değerlendirme ile her türlü belge ve dokümanı dosyalayınız.</a:t>
            </a:r>
          </a:p>
          <a:p>
            <a:pPr marL="989013" algn="just">
              <a:buFont typeface="Wingdings" panose="05000000000000000000" pitchFamily="2" charset="2"/>
              <a:buChar char="q"/>
            </a:pPr>
            <a:r>
              <a:rPr lang="tr-TR" sz="2000" b="1" dirty="0" smtClean="0"/>
              <a:t>Yapacağınız faaliyetleri resimleyerek kurum müdürüne onaylatınız ve bu klasöre dosyalayınız.</a:t>
            </a:r>
          </a:p>
          <a:p>
            <a:pPr marL="989013" algn="just">
              <a:buFont typeface="Wingdings" panose="05000000000000000000" pitchFamily="2" charset="2"/>
              <a:buChar char="q"/>
            </a:pPr>
            <a:r>
              <a:rPr lang="tr-TR" sz="2000" b="1" dirty="0" smtClean="0"/>
              <a:t>Yaptığınız faaliyetleri fotoğraflayınız ve okul web sitesinde yayımlanmasını sağlayınız(Bu yayımlar kanıt olarak sunulur. Web sayfasının görüntüsünü kağıda baskı olarak alınız kurum müdürüne onaylatınız.)</a:t>
            </a:r>
          </a:p>
          <a:p>
            <a:pPr marL="646113" indent="0" algn="just">
              <a:buNone/>
            </a:pPr>
            <a:r>
              <a:rPr lang="tr-TR" sz="2000" b="1" dirty="0" smtClean="0">
                <a:solidFill>
                  <a:srgbClr val="FF0000"/>
                </a:solidFill>
              </a:rPr>
              <a:t>TEKTİK İÇİN GELİNDİĞİNDE BU KLASÖR HAYATINIZI KURTARACAĞINI UNUTMAYIN… BU KLASÖRÜ TEKTİK KURULUNA SUNACAKSINIZ.</a:t>
            </a:r>
          </a:p>
        </p:txBody>
      </p:sp>
    </p:spTree>
    <p:extLst>
      <p:ext uri="{BB962C8B-B14F-4D97-AF65-F5344CB8AC3E}">
        <p14:creationId xmlns:p14="http://schemas.microsoft.com/office/powerpoint/2010/main" val="187236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Önemli…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000" b="1" dirty="0" smtClean="0">
                <a:solidFill>
                  <a:srgbClr val="FF0000"/>
                </a:solidFill>
              </a:rPr>
              <a:t>İDARE OLARAK;</a:t>
            </a:r>
          </a:p>
          <a:p>
            <a:pPr marL="809625" algn="just">
              <a:buFont typeface="Wingdings" panose="05000000000000000000" pitchFamily="2" charset="2"/>
              <a:buChar char="q"/>
            </a:pPr>
            <a:r>
              <a:rPr lang="tr-TR" sz="2000" b="1" dirty="0" smtClean="0"/>
              <a:t>Yapılan tüm çalışmaların kontrolünü bire bir yapınız…</a:t>
            </a:r>
          </a:p>
          <a:p>
            <a:pPr marL="809625" algn="just">
              <a:buFont typeface="Wingdings" panose="05000000000000000000" pitchFamily="2" charset="2"/>
              <a:buChar char="q"/>
            </a:pPr>
            <a:r>
              <a:rPr lang="tr-TR" sz="2000" b="1" dirty="0" smtClean="0"/>
              <a:t>Her dönem sonunda yada belirlenen tarihlerde tüm münferit birimlerden (Alan ve Zümrelerden) rapor isteyiniz…</a:t>
            </a:r>
          </a:p>
          <a:p>
            <a:pPr marL="809625" algn="just">
              <a:buFont typeface="Wingdings" panose="05000000000000000000" pitchFamily="2" charset="2"/>
              <a:buChar char="q"/>
            </a:pPr>
            <a:r>
              <a:rPr lang="tr-TR" sz="2000" b="1" dirty="0" smtClean="0"/>
              <a:t>Yapılan bu çalışmaların okul kalitesi ve izlenimi açısından fayda sağlayacağını unutmayınız…</a:t>
            </a:r>
            <a:endParaRPr lang="tr-TR" sz="2000" b="1" dirty="0"/>
          </a:p>
        </p:txBody>
      </p:sp>
    </p:spTree>
    <p:extLst>
      <p:ext uri="{BB962C8B-B14F-4D97-AF65-F5344CB8AC3E}">
        <p14:creationId xmlns:p14="http://schemas.microsoft.com/office/powerpoint/2010/main" val="290340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Çalışma Takvimimiz…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387121"/>
          </a:xfrm>
        </p:spPr>
        <p:txBody>
          <a:bodyPr>
            <a:normAutofit/>
          </a:bodyPr>
          <a:lstStyle/>
          <a:p>
            <a:pPr algn="just"/>
            <a:r>
              <a:rPr lang="tr-TR" sz="2000" b="1" dirty="0" smtClean="0">
                <a:solidFill>
                  <a:srgbClr val="FF0000"/>
                </a:solidFill>
              </a:rPr>
              <a:t>04.05.2018 – </a:t>
            </a:r>
            <a:r>
              <a:rPr lang="tr-TR" sz="2000" b="1" dirty="0" smtClean="0"/>
              <a:t>Öz Değerlendirme Platformu açıldı…</a:t>
            </a:r>
          </a:p>
          <a:p>
            <a:pPr algn="just"/>
            <a:r>
              <a:rPr lang="tr-TR" sz="2000" b="1" dirty="0" smtClean="0">
                <a:solidFill>
                  <a:srgbClr val="FF0000"/>
                </a:solidFill>
              </a:rPr>
              <a:t>15.05.2018 – </a:t>
            </a:r>
            <a:r>
              <a:rPr lang="tr-TR" sz="2000" b="1" dirty="0" smtClean="0"/>
              <a:t>Münferit Birimler olarak kendi aranızda toplantı yapıp öz değerlendirme ve faaliyet raporu hazırlanacak </a:t>
            </a:r>
          </a:p>
          <a:p>
            <a:pPr algn="just"/>
            <a:r>
              <a:rPr lang="tr-TR" sz="2000" b="1" dirty="0" smtClean="0">
                <a:solidFill>
                  <a:srgbClr val="FF0000"/>
                </a:solidFill>
              </a:rPr>
              <a:t>21.05.2018 – </a:t>
            </a:r>
            <a:r>
              <a:rPr lang="tr-TR" sz="2000" b="1" dirty="0" smtClean="0"/>
              <a:t>Hazırlanan öz değerlendirme ve faaliyet raporları bu tarihe kadar öz değerlendirme platformuna girilecek ve idarenin onayına sunulacak.</a:t>
            </a:r>
          </a:p>
          <a:p>
            <a:pPr algn="just"/>
            <a:r>
              <a:rPr lang="tr-TR" sz="2000" b="1" dirty="0" smtClean="0">
                <a:solidFill>
                  <a:srgbClr val="FF0000"/>
                </a:solidFill>
              </a:rPr>
              <a:t>25.05.2018 – </a:t>
            </a:r>
            <a:r>
              <a:rPr lang="tr-TR" sz="2000" b="1" dirty="0" smtClean="0"/>
              <a:t>idarenin onayına sunulan öz değerlendirme raporları idare tarafından bu tarihe kadar incelenip onaylanacaktır.</a:t>
            </a:r>
          </a:p>
          <a:p>
            <a:pPr marL="0" indent="0" algn="just">
              <a:buNone/>
            </a:pPr>
            <a:r>
              <a:rPr lang="tr-TR" sz="3200" b="1" dirty="0" smtClean="0">
                <a:solidFill>
                  <a:srgbClr val="00B0F0"/>
                </a:solidFill>
              </a:rPr>
              <a:t>GELİŞTİRLECEK ALAN FAALİYET LİSTENİZİN ÇIKTISINI ALMAYI UNUTMAYINIZ…</a:t>
            </a:r>
          </a:p>
          <a:p>
            <a:pPr algn="just"/>
            <a:endParaRPr lang="tr-TR" sz="2000" b="1" dirty="0"/>
          </a:p>
        </p:txBody>
      </p:sp>
    </p:spTree>
    <p:extLst>
      <p:ext uri="{BB962C8B-B14F-4D97-AF65-F5344CB8AC3E}">
        <p14:creationId xmlns:p14="http://schemas.microsoft.com/office/powerpoint/2010/main" val="145814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Öz Değerlendirme Nedir?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000" b="1" dirty="0"/>
              <a:t>Mevcut kanıtları kullanarak okulun performans düzeyinin belirlenmesini sağlayan bir süreçtir.</a:t>
            </a:r>
          </a:p>
          <a:p>
            <a:pPr algn="just"/>
            <a:r>
              <a:rPr lang="tr-TR" sz="2000" b="1" dirty="0">
                <a:solidFill>
                  <a:srgbClr val="7030A0"/>
                </a:solidFill>
              </a:rPr>
              <a:t>Etkili değişikliklerle ilerlemenin yanı sıra, başarıların da takdir edilmesini sağlayan bir süreçtir.</a:t>
            </a:r>
          </a:p>
          <a:p>
            <a:pPr lvl="0" algn="just"/>
            <a:r>
              <a:rPr lang="tr-TR" sz="2000" b="1" dirty="0">
                <a:solidFill>
                  <a:srgbClr val="C00000"/>
                </a:solidFill>
              </a:rPr>
              <a:t>Bir sefere mahsus ödül süreci ya da bir ‘teftiş’ değildir. </a:t>
            </a:r>
            <a:endParaRPr lang="tr-TR" sz="2000" b="1" dirty="0"/>
          </a:p>
          <a:p>
            <a:pPr lvl="0" algn="just"/>
            <a:r>
              <a:rPr lang="tr-TR" sz="2000" b="1" dirty="0">
                <a:solidFill>
                  <a:schemeClr val="accent3">
                    <a:lumMod val="50000"/>
                  </a:schemeClr>
                </a:solidFill>
              </a:rPr>
              <a:t>Zorlayıcı ya da mekanik bir süreç değildir.</a:t>
            </a:r>
          </a:p>
          <a:p>
            <a:pPr marL="0" lvl="0" indent="0" algn="just">
              <a:buNone/>
            </a:pPr>
            <a:r>
              <a:rPr lang="tr-TR" sz="2000" b="1" dirty="0" smtClean="0">
                <a:solidFill>
                  <a:srgbClr val="FF0000"/>
                </a:solidFill>
              </a:rPr>
              <a:t>	Kişilerin </a:t>
            </a:r>
            <a:r>
              <a:rPr lang="tr-TR" sz="2000" b="1" dirty="0">
                <a:solidFill>
                  <a:srgbClr val="FF0000"/>
                </a:solidFill>
              </a:rPr>
              <a:t>yaptığı işten heyecan duyduğu; yenilikçilik ve gelişim ruhunun hakim olduğu bir süreçtir. </a:t>
            </a:r>
          </a:p>
          <a:p>
            <a:pPr algn="just"/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74553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Öz Değerlendirme Nedir?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/>
            <a:r>
              <a:rPr lang="tr-TR" sz="2000" b="1" dirty="0">
                <a:solidFill>
                  <a:srgbClr val="7030A0"/>
                </a:solidFill>
              </a:rPr>
              <a:t>Başarılı olduğunuz alanları dışlayan bir yaklaşım değildir. </a:t>
            </a:r>
            <a:endParaRPr lang="tr-TR" sz="2000" b="1" dirty="0"/>
          </a:p>
          <a:p>
            <a:pPr algn="just"/>
            <a:r>
              <a:rPr lang="tr-TR" sz="2000" b="1" dirty="0">
                <a:solidFill>
                  <a:schemeClr val="accent4">
                    <a:lumMod val="50000"/>
                  </a:schemeClr>
                </a:solidFill>
              </a:rPr>
              <a:t>Sadece performans göstergelerinden ibaret değildir. </a:t>
            </a:r>
          </a:p>
          <a:p>
            <a:pPr marL="0" indent="0" algn="just">
              <a:buNone/>
            </a:pPr>
            <a:r>
              <a:rPr lang="tr-TR" sz="2000" b="1" dirty="0" smtClean="0">
                <a:solidFill>
                  <a:srgbClr val="FF0000"/>
                </a:solidFill>
              </a:rPr>
              <a:t>	Okuldaki </a:t>
            </a:r>
            <a:r>
              <a:rPr lang="tr-TR" sz="2000" b="1" dirty="0">
                <a:solidFill>
                  <a:srgbClr val="FF0000"/>
                </a:solidFill>
              </a:rPr>
              <a:t>tüm </a:t>
            </a:r>
            <a:r>
              <a:rPr lang="tr-TR" sz="2000" b="1" dirty="0" err="1">
                <a:solidFill>
                  <a:srgbClr val="FF0000"/>
                </a:solidFill>
              </a:rPr>
              <a:t>sosyo</a:t>
            </a:r>
            <a:r>
              <a:rPr lang="tr-TR" sz="2000" b="1" dirty="0">
                <a:solidFill>
                  <a:srgbClr val="FF0000"/>
                </a:solidFill>
              </a:rPr>
              <a:t>-kültürel, bilimsel, sanatsal vb. tüm faaliyetlerin değerlendirilmesini içerir. </a:t>
            </a:r>
          </a:p>
          <a:p>
            <a:pPr lvl="0" algn="just"/>
            <a:r>
              <a:rPr lang="tr-TR" sz="2000" b="1" dirty="0">
                <a:solidFill>
                  <a:srgbClr val="7030A0"/>
                </a:solidFill>
              </a:rPr>
              <a:t>Yalnızca okul yönetimini değil, herkesi kapsar</a:t>
            </a:r>
            <a:r>
              <a:rPr lang="tr-TR" sz="2000" b="1" dirty="0" smtClean="0">
                <a:solidFill>
                  <a:srgbClr val="7030A0"/>
                </a:solidFill>
              </a:rPr>
              <a:t>.</a:t>
            </a:r>
            <a:endParaRPr lang="tr-TR" sz="2000" b="1" dirty="0"/>
          </a:p>
          <a:p>
            <a:pPr lvl="0" algn="just"/>
            <a:r>
              <a:rPr lang="tr-TR" sz="2000" b="1" dirty="0">
                <a:solidFill>
                  <a:srgbClr val="002060"/>
                </a:solidFill>
              </a:rPr>
              <a:t>Anı, olay veya kanıta dayandırılamayan geri bildirimleri temel almaz. </a:t>
            </a:r>
          </a:p>
          <a:p>
            <a:pPr marL="0" lvl="0" indent="0" algn="just">
              <a:buNone/>
            </a:pPr>
            <a:r>
              <a:rPr lang="tr-TR" sz="2000" b="1" dirty="0" smtClean="0">
                <a:solidFill>
                  <a:srgbClr val="FF0000"/>
                </a:solidFill>
              </a:rPr>
              <a:t>	Öz </a:t>
            </a:r>
            <a:r>
              <a:rPr lang="tr-TR" sz="2000" b="1" dirty="0">
                <a:solidFill>
                  <a:srgbClr val="FF0000"/>
                </a:solidFill>
              </a:rPr>
              <a:t>değerlendirme sürecinde çıktıların doğruluğu ve kesinliği kanıta dayalı verilerle sağlanır. </a:t>
            </a:r>
            <a:endParaRPr lang="tr-TR" sz="2000" b="1" dirty="0"/>
          </a:p>
          <a:p>
            <a:pPr algn="just"/>
            <a:r>
              <a:rPr lang="tr-TR" sz="2000" b="1" dirty="0">
                <a:solidFill>
                  <a:schemeClr val="accent3">
                    <a:lumMod val="50000"/>
                  </a:schemeClr>
                </a:solidFill>
              </a:rPr>
              <a:t>Kendi içerisinde sonu yoktur, devamlılığı olan bir süreçtir.</a:t>
            </a:r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99205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Öz Değerlendirme Nedir?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000" b="1" dirty="0"/>
              <a:t>Bir kuruluşun faaliyetlerini ve iş sonuçlarını, EFQM </a:t>
            </a:r>
            <a:r>
              <a:rPr lang="tr-TR" sz="2000" b="1" dirty="0">
                <a:solidFill>
                  <a:schemeClr val="accent2">
                    <a:lumMod val="75000"/>
                  </a:schemeClr>
                </a:solidFill>
              </a:rPr>
              <a:t>(Avrupa Kalite Yönetimi Vakfı)</a:t>
            </a:r>
            <a:r>
              <a:rPr lang="tr-TR" sz="20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tr-TR" sz="2000" b="1" dirty="0"/>
              <a:t>Mükemmellik Modelini esas alan bir modelle kıyaslayarak, kapsamlı, sistematik ve düzenli olarak gözden geçirme faaliyetidir.</a:t>
            </a:r>
          </a:p>
          <a:p>
            <a:pPr algn="just"/>
            <a:r>
              <a:rPr lang="tr-TR" sz="2000" b="1" dirty="0"/>
              <a:t>Öz değerlendirme, modeli kurmuş olan işletmelerin faaliyetlerini düzenli aralıklarla ve sistematik olarak gözden geçirmesini kolaylaştıran bir yöntemdir. </a:t>
            </a:r>
          </a:p>
          <a:p>
            <a:pPr algn="just"/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68894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Eğitimde Öz Değerlendirme…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54013" indent="-354013" algn="just">
              <a:spcBef>
                <a:spcPts val="0"/>
              </a:spcBef>
            </a:pPr>
            <a:r>
              <a:rPr lang="tr-TR" sz="2000" b="1" dirty="0"/>
              <a:t>Eğitimde öz değerlendirme önceden belirlenmiş standartlara göre eğitim kurumunun kendi kendisini değerlendirmesidir,</a:t>
            </a:r>
          </a:p>
          <a:p>
            <a:pPr marL="354013" indent="-354013" algn="just">
              <a:spcBef>
                <a:spcPts val="0"/>
              </a:spcBef>
            </a:pPr>
            <a:endParaRPr lang="tr-TR" sz="2000" b="1" dirty="0"/>
          </a:p>
          <a:p>
            <a:pPr marL="354013" indent="-354013" algn="just">
              <a:spcBef>
                <a:spcPts val="0"/>
              </a:spcBef>
            </a:pPr>
            <a:r>
              <a:rPr lang="tr-TR" sz="2000" b="1" dirty="0"/>
              <a:t>Öz değerlendirme akreditasyon sürecinin ilk basamaklarından birisidir,</a:t>
            </a:r>
          </a:p>
          <a:p>
            <a:pPr algn="just">
              <a:spcBef>
                <a:spcPts val="0"/>
              </a:spcBef>
            </a:pPr>
            <a:endParaRPr lang="tr-TR" sz="2000" b="1" dirty="0"/>
          </a:p>
          <a:p>
            <a:pPr marL="354013" indent="-354013" algn="just">
              <a:spcBef>
                <a:spcPts val="0"/>
              </a:spcBef>
            </a:pPr>
            <a:r>
              <a:rPr lang="tr-TR" sz="2000" b="1" dirty="0"/>
              <a:t>Öz değerlendirmede amaç </a:t>
            </a:r>
            <a:r>
              <a:rPr lang="tr-TR" sz="2000" b="1" dirty="0">
                <a:solidFill>
                  <a:srgbClr val="C00000"/>
                </a:solidFill>
              </a:rPr>
              <a:t>eğitimde kalite nasıl geliştirilecek?</a:t>
            </a:r>
            <a:r>
              <a:rPr lang="tr-TR" sz="2000" b="1" dirty="0"/>
              <a:t> Sorusunun cevap aramaktır</a:t>
            </a:r>
            <a:r>
              <a:rPr lang="tr-TR" sz="2000" b="1" dirty="0" smtClean="0"/>
              <a:t>…</a:t>
            </a:r>
          </a:p>
          <a:p>
            <a:pPr algn="just">
              <a:lnSpc>
                <a:spcPct val="120000"/>
              </a:lnSpc>
            </a:pPr>
            <a:r>
              <a:rPr lang="tr-TR" sz="2000" b="1" dirty="0" smtClean="0"/>
              <a:t>Mesleki ve Teknik Eğitim Kurumları </a:t>
            </a:r>
            <a:r>
              <a:rPr lang="tr-TR" sz="2000" b="1" dirty="0"/>
              <a:t>kendi performansları ile ilgili bir yargıya varmak, zayıf ve güçlü yönlerini, geliştirmesi gereken hususları belirlemek amacıyla bir rapor hazırlarlar. </a:t>
            </a:r>
            <a:r>
              <a:rPr lang="tr-TR" sz="2000" b="1" dirty="0" smtClean="0"/>
              <a:t>Bu </a:t>
            </a:r>
            <a:r>
              <a:rPr lang="tr-TR" sz="2000" b="1" dirty="0"/>
              <a:t>rapor </a:t>
            </a:r>
            <a:r>
              <a:rPr lang="tr-TR" sz="2000" b="1" u="sng" dirty="0">
                <a:solidFill>
                  <a:srgbClr val="FF0000"/>
                </a:solidFill>
              </a:rPr>
              <a:t>Öz Değerlendirme Raporu</a:t>
            </a:r>
            <a:r>
              <a:rPr lang="tr-TR" sz="2000" b="1" dirty="0"/>
              <a:t>dur.</a:t>
            </a:r>
          </a:p>
          <a:p>
            <a:pPr marL="354013" indent="-354013" algn="just">
              <a:spcBef>
                <a:spcPts val="0"/>
              </a:spcBef>
            </a:pPr>
            <a:endParaRPr lang="tr-TR" sz="2000" b="1" dirty="0"/>
          </a:p>
          <a:p>
            <a:pPr marL="0" indent="0" algn="just">
              <a:buNone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24359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Öz Değerlendirme Neler Sağlar?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sz="2000" b="1" dirty="0"/>
              <a:t>Mesleki eğitim kurumundaki tüm etkinliklerin genel ve sistematik görünümü hakkında bilgi verir,</a:t>
            </a:r>
            <a:endParaRPr lang="en-US" sz="2000" b="1" dirty="0"/>
          </a:p>
          <a:p>
            <a:pPr algn="just"/>
            <a:r>
              <a:rPr lang="tr-TR" sz="2000" b="1" dirty="0"/>
              <a:t>Kurumun yapmak istedikleri ile elde edilen sonuçlar arasındaki uyumun doğrulanmasını </a:t>
            </a:r>
            <a:r>
              <a:rPr lang="tr-TR" sz="2000" b="1" dirty="0" smtClean="0"/>
              <a:t>sağlar,</a:t>
            </a:r>
          </a:p>
          <a:p>
            <a:pPr algn="just"/>
            <a:r>
              <a:rPr lang="tr-TR" sz="2000" b="1" dirty="0" smtClean="0"/>
              <a:t>Tecrübelere </a:t>
            </a:r>
            <a:r>
              <a:rPr lang="tr-TR" sz="2000" b="1" dirty="0"/>
              <a:t>dayalı olarak mantıklı çözüm üretilmesine imkan verir, </a:t>
            </a:r>
            <a:endParaRPr lang="tr-TR" sz="2000" b="1" dirty="0" smtClean="0"/>
          </a:p>
          <a:p>
            <a:pPr algn="just"/>
            <a:r>
              <a:rPr lang="tr-TR" sz="2000" b="1" dirty="0" smtClean="0"/>
              <a:t>Çok </a:t>
            </a:r>
            <a:r>
              <a:rPr lang="tr-TR" sz="2000" b="1" dirty="0"/>
              <a:t>fazla iyileştirilecek alan olması durumunda iyileştirilmesi gereken alanlar arasında öncelikli olanların belirlenmesine yardımcı </a:t>
            </a:r>
            <a:r>
              <a:rPr lang="tr-TR" sz="2000" b="1" dirty="0" smtClean="0"/>
              <a:t>olur,</a:t>
            </a:r>
          </a:p>
          <a:p>
            <a:pPr algn="just"/>
            <a:r>
              <a:rPr lang="tr-TR" sz="2000" b="1" dirty="0" smtClean="0">
                <a:solidFill>
                  <a:srgbClr val="0070C0"/>
                </a:solidFill>
              </a:rPr>
              <a:t>Süreklilik </a:t>
            </a:r>
            <a:r>
              <a:rPr lang="tr-TR" sz="2000" b="1" dirty="0">
                <a:solidFill>
                  <a:srgbClr val="0070C0"/>
                </a:solidFill>
              </a:rPr>
              <a:t>sağlar, değerlendirme planlama ve uygulamanın tabii bir </a:t>
            </a:r>
            <a:r>
              <a:rPr lang="tr-TR" sz="2000" b="1" dirty="0" smtClean="0">
                <a:solidFill>
                  <a:srgbClr val="0070C0"/>
                </a:solidFill>
              </a:rPr>
              <a:t>parçasıdır,</a:t>
            </a:r>
          </a:p>
          <a:p>
            <a:pPr algn="just"/>
            <a:r>
              <a:rPr lang="tr-TR" sz="2000" b="1" dirty="0" smtClean="0">
                <a:solidFill>
                  <a:schemeClr val="accent6">
                    <a:lumMod val="50000"/>
                  </a:schemeClr>
                </a:solidFill>
              </a:rPr>
              <a:t>Süreç </a:t>
            </a:r>
            <a:r>
              <a:rPr lang="tr-TR" sz="2000" b="1" dirty="0">
                <a:solidFill>
                  <a:schemeClr val="accent6">
                    <a:lumMod val="50000"/>
                  </a:schemeClr>
                </a:solidFill>
              </a:rPr>
              <a:t>boyunca tüm katkıda bulunanların  gelecek görevlere odaklanmaları ve motive olmaları için  ortak  karara varmalarını sağlar,</a:t>
            </a:r>
            <a:endParaRPr lang="en-US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46842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Öz Değerlendirme Neler Sağlar?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000" b="1" dirty="0"/>
              <a:t>Tüm MTE kurumlarında önceden belirlenmiş kalite güvence kriterlerine göre değerlendirme yapılmasını </a:t>
            </a:r>
            <a:r>
              <a:rPr lang="tr-TR" sz="2000" b="1" dirty="0" smtClean="0"/>
              <a:t>sağlar,</a:t>
            </a:r>
          </a:p>
          <a:p>
            <a:pPr algn="just"/>
            <a:r>
              <a:rPr lang="tr-TR" sz="2000" b="1" dirty="0" smtClean="0"/>
              <a:t>Amaçlar</a:t>
            </a:r>
            <a:r>
              <a:rPr lang="tr-TR" sz="2000" b="1" dirty="0"/>
              <a:t>, destek stratejileri ve süreçler arasında bir ilişki </a:t>
            </a:r>
            <a:r>
              <a:rPr lang="tr-TR" sz="2000" b="1" dirty="0" smtClean="0"/>
              <a:t>kurar,</a:t>
            </a:r>
          </a:p>
          <a:p>
            <a:pPr algn="just"/>
            <a:r>
              <a:rPr lang="tr-TR" sz="2000" b="1" dirty="0" smtClean="0">
                <a:solidFill>
                  <a:srgbClr val="00B0F0"/>
                </a:solidFill>
              </a:rPr>
              <a:t>Çalışanları </a:t>
            </a:r>
            <a:r>
              <a:rPr lang="tr-TR" sz="2000" b="1" dirty="0">
                <a:solidFill>
                  <a:srgbClr val="00B0F0"/>
                </a:solidFill>
              </a:rPr>
              <a:t>gelişim sürecine katarak çalışanlar arasında heyecan </a:t>
            </a:r>
            <a:r>
              <a:rPr lang="tr-TR" sz="2000" b="1" dirty="0" smtClean="0">
                <a:solidFill>
                  <a:srgbClr val="00B0F0"/>
                </a:solidFill>
              </a:rPr>
              <a:t>oluşturur,</a:t>
            </a:r>
          </a:p>
          <a:p>
            <a:pPr algn="just"/>
            <a:r>
              <a:rPr lang="tr-TR" sz="2000" b="1" dirty="0" smtClean="0"/>
              <a:t>MTE </a:t>
            </a:r>
            <a:r>
              <a:rPr lang="tr-TR" sz="2000" b="1" dirty="0"/>
              <a:t>kurumları arasında farklı alanlarda iyi uygulamaların paylaşılmasına imkan </a:t>
            </a:r>
            <a:r>
              <a:rPr lang="tr-TR" sz="2000" b="1" dirty="0" smtClean="0"/>
              <a:t>sağlar,</a:t>
            </a:r>
          </a:p>
          <a:p>
            <a:pPr algn="just"/>
            <a:r>
              <a:rPr lang="tr-TR" sz="2000" b="1" dirty="0" smtClean="0">
                <a:solidFill>
                  <a:schemeClr val="accent4">
                    <a:lumMod val="75000"/>
                  </a:schemeClr>
                </a:solidFill>
              </a:rPr>
              <a:t>Öz </a:t>
            </a:r>
            <a:r>
              <a:rPr lang="tr-TR" sz="2000" b="1" dirty="0">
                <a:solidFill>
                  <a:schemeClr val="accent4">
                    <a:lumMod val="75000"/>
                  </a:schemeClr>
                </a:solidFill>
              </a:rPr>
              <a:t>değerlendirme süreci sonunda gereksiz olduğu görülen faaliyetlerin belirlenmesini sağlar, bu faaliyetlerin ortadan kaldırılmasıyla zaman ve maliyet açısından tasarruf sağlanır</a:t>
            </a:r>
            <a:r>
              <a:rPr lang="tr-TR" sz="2000" b="1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  <a:endParaRPr lang="tr-TR" sz="20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9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236</TotalTime>
  <Words>1676</Words>
  <Application>Microsoft Office PowerPoint</Application>
  <PresentationFormat>Geniş ekran</PresentationFormat>
  <Paragraphs>185</Paragraphs>
  <Slides>36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36</vt:i4>
      </vt:variant>
    </vt:vector>
  </HeadingPairs>
  <TitlesOfParts>
    <vt:vector size="41" baseType="lpstr">
      <vt:lpstr>Arial</vt:lpstr>
      <vt:lpstr>Century Gothic</vt:lpstr>
      <vt:lpstr>Wingdings</vt:lpstr>
      <vt:lpstr>Wingdings 3</vt:lpstr>
      <vt:lpstr>Duman</vt:lpstr>
      <vt:lpstr>HOŞ GELDİNİZ ÖZ DEĞERLENDİRME</vt:lpstr>
      <vt:lpstr>Önemli…</vt:lpstr>
      <vt:lpstr>Öz Değerlendirme Nedir?</vt:lpstr>
      <vt:lpstr>Öz Değerlendirme Nedir?</vt:lpstr>
      <vt:lpstr>Öz Değerlendirme Nedir?</vt:lpstr>
      <vt:lpstr>Öz Değerlendirme Nedir?</vt:lpstr>
      <vt:lpstr>Eğitimde Öz Değerlendirme…</vt:lpstr>
      <vt:lpstr>Öz Değerlendirme Neler Sağlar?</vt:lpstr>
      <vt:lpstr>Öz Değerlendirme Neler Sağlar?</vt:lpstr>
      <vt:lpstr>Öz Değerlendirme Uygulaması</vt:lpstr>
      <vt:lpstr>Akreditasyon</vt:lpstr>
      <vt:lpstr>Öz Değerlendirme / Kalite Yönetim Sistemi / Akreditasyon</vt:lpstr>
      <vt:lpstr>Eğitimde Akreditasyon / İzleme ve Değerlendirme</vt:lpstr>
      <vt:lpstr>Öz Değerlendirme ve Akreditasyon</vt:lpstr>
      <vt:lpstr>Sonuç Olarak…..</vt:lpstr>
      <vt:lpstr>Öz Değerlendirme Sitesi Kullanım Kılavuzu</vt:lpstr>
      <vt:lpstr>Öncelikle….</vt:lpstr>
      <vt:lpstr>Raporlamada Dikkat Edilecekler</vt:lpstr>
      <vt:lpstr>Raporlamada Dikkat Edilecekler</vt:lpstr>
      <vt:lpstr>Raporlamada Dikkat Edilecekler</vt:lpstr>
      <vt:lpstr>Raporlamada Dikkat Edilecekler</vt:lpstr>
      <vt:lpstr>Raporlamada Dikkat Edilecekler</vt:lpstr>
      <vt:lpstr>Raporlamada Dikkat Edilecekler</vt:lpstr>
      <vt:lpstr>Öz Değerlendirme Uygulaması Kanıt için kullanılabilecek kaynaklar (bunların tamamı süreçlerde belgelendirilmelidir) </vt:lpstr>
      <vt:lpstr>Raporlamada Dikkat Edilecekler</vt:lpstr>
      <vt:lpstr>Raporlamada Dikkat Edilecekler</vt:lpstr>
      <vt:lpstr>Raporlamada Dikkat Edilecekler</vt:lpstr>
      <vt:lpstr>Raporlamada Dikkat Edilecekler</vt:lpstr>
      <vt:lpstr>Raporlamada Dikkat Edilecekler</vt:lpstr>
      <vt:lpstr>Raporlamada Dikkat Edilecekler</vt:lpstr>
      <vt:lpstr>Önemli…</vt:lpstr>
      <vt:lpstr>Önemli…</vt:lpstr>
      <vt:lpstr>Önemli…</vt:lpstr>
      <vt:lpstr>Önemli….</vt:lpstr>
      <vt:lpstr>Önemli…</vt:lpstr>
      <vt:lpstr>Çalışma Takvimimiz…</vt:lpstr>
    </vt:vector>
  </TitlesOfParts>
  <Company>Silentall Unattended Installer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ÖZ DEĞERLENDİRME</dc:title>
  <dc:creator>Sefer KAYMAZ</dc:creator>
  <cp:lastModifiedBy>Sys</cp:lastModifiedBy>
  <cp:revision>42</cp:revision>
  <dcterms:created xsi:type="dcterms:W3CDTF">2018-05-06T15:44:57Z</dcterms:created>
  <dcterms:modified xsi:type="dcterms:W3CDTF">2018-05-07T12:23:35Z</dcterms:modified>
</cp:coreProperties>
</file>