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8" r:id="rId3"/>
    <p:sldId id="257"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 id="332" r:id="rId33"/>
    <p:sldId id="333" r:id="rId34"/>
    <p:sldId id="334" r:id="rId35"/>
    <p:sldId id="335" r:id="rId36"/>
    <p:sldId id="336" r:id="rId37"/>
    <p:sldId id="337" r:id="rId38"/>
    <p:sldId id="338" r:id="rId39"/>
    <p:sldId id="339" r:id="rId40"/>
    <p:sldId id="340" r:id="rId41"/>
    <p:sldId id="341" r:id="rId42"/>
    <p:sldId id="342" r:id="rId43"/>
    <p:sldId id="343" r:id="rId44"/>
    <p:sldId id="344" r:id="rId45"/>
    <p:sldId id="345" r:id="rId46"/>
    <p:sldId id="346" r:id="rId47"/>
    <p:sldId id="347" r:id="rId48"/>
    <p:sldId id="348" r:id="rId49"/>
    <p:sldId id="349" r:id="rId50"/>
    <p:sldId id="350" r:id="rId51"/>
    <p:sldId id="351" r:id="rId52"/>
    <p:sldId id="303"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8/11/2017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8/11/2017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8/11/2017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8/11/2017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8/11/2017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8/11/2017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589212" y="2514600"/>
            <a:ext cx="9602788" cy="2262781"/>
          </a:xfrm>
        </p:spPr>
        <p:txBody>
          <a:bodyPr/>
          <a:lstStyle/>
          <a:p>
            <a:r>
              <a:rPr lang="tr-TR" dirty="0" smtClean="0"/>
              <a:t>ELEKTRONİK UYGULAMALARI</a:t>
            </a:r>
            <a:endParaRPr lang="tr-TR" dirty="0"/>
          </a:p>
        </p:txBody>
      </p:sp>
      <p:sp>
        <p:nvSpPr>
          <p:cNvPr id="3" name="Alt Başlık 2"/>
          <p:cNvSpPr>
            <a:spLocks noGrp="1"/>
          </p:cNvSpPr>
          <p:nvPr>
            <p:ph type="subTitle" idx="1"/>
          </p:nvPr>
        </p:nvSpPr>
        <p:spPr/>
        <p:txBody>
          <a:bodyPr>
            <a:normAutofit/>
          </a:bodyPr>
          <a:lstStyle/>
          <a:p>
            <a:pPr algn="ctr"/>
            <a:r>
              <a:rPr lang="tr-TR" sz="4000" b="1" dirty="0" smtClean="0">
                <a:solidFill>
                  <a:schemeClr val="bg2">
                    <a:lumMod val="25000"/>
                  </a:schemeClr>
                </a:solidFill>
              </a:rPr>
              <a:t>SMD ELEMANLAR ve ÇİPSETLER</a:t>
            </a:r>
            <a:endParaRPr lang="tr-TR" sz="4000" b="1" dirty="0">
              <a:solidFill>
                <a:schemeClr val="bg2">
                  <a:lumMod val="25000"/>
                </a:schemeClr>
              </a:solidFill>
            </a:endParaRPr>
          </a:p>
        </p:txBody>
      </p:sp>
    </p:spTree>
    <p:extLst>
      <p:ext uri="{BB962C8B-B14F-4D97-AF65-F5344CB8AC3E}">
        <p14:creationId xmlns:p14="http://schemas.microsoft.com/office/powerpoint/2010/main" val="720116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smtClean="0">
                <a:solidFill>
                  <a:schemeClr val="accent2">
                    <a:lumMod val="50000"/>
                  </a:schemeClr>
                </a:solidFill>
              </a:rPr>
              <a:t>SMD Kılıf Yapıları;</a:t>
            </a:r>
            <a:endParaRPr lang="tr-TR" dirty="0"/>
          </a:p>
          <a:p>
            <a:pPr algn="just"/>
            <a:r>
              <a:rPr lang="tr-TR" dirty="0"/>
              <a:t>Yüzey montaj teknolojisinde kullanılan tüm malzemeler, yüzey montaj teknolojisine uygun gövde (kılıf) yapılarında üretilmelidir. </a:t>
            </a:r>
            <a:endParaRPr lang="tr-TR" dirty="0" smtClean="0"/>
          </a:p>
          <a:p>
            <a:pPr algn="just"/>
            <a:r>
              <a:rPr lang="tr-TR" dirty="0" smtClean="0"/>
              <a:t>SMD </a:t>
            </a:r>
            <a:r>
              <a:rPr lang="tr-TR" dirty="0"/>
              <a:t>elemanlarının kılıf yapıları, </a:t>
            </a:r>
            <a:r>
              <a:rPr lang="tr-TR" b="1" i="1" dirty="0"/>
              <a:t>JEDEC</a:t>
            </a:r>
            <a:r>
              <a:rPr lang="tr-TR" dirty="0"/>
              <a:t> adı verilen bir organizasyon tarafından belli bir standarda </a:t>
            </a:r>
            <a:r>
              <a:rPr lang="tr-TR" dirty="0" smtClean="0"/>
              <a:t>bağlanmıştır</a:t>
            </a:r>
            <a:r>
              <a:rPr lang="tr-TR" dirty="0"/>
              <a:t>. </a:t>
            </a:r>
            <a:endParaRPr lang="tr-TR" b="1" i="1" dirty="0"/>
          </a:p>
        </p:txBody>
      </p:sp>
      <p:pic>
        <p:nvPicPr>
          <p:cNvPr id="4" name="Resim 3"/>
          <p:cNvPicPr>
            <a:picLocks noChangeAspect="1"/>
          </p:cNvPicPr>
          <p:nvPr/>
        </p:nvPicPr>
        <p:blipFill>
          <a:blip r:embed="rId2"/>
          <a:stretch>
            <a:fillRect/>
          </a:stretch>
        </p:blipFill>
        <p:spPr>
          <a:xfrm>
            <a:off x="4532312" y="3943194"/>
            <a:ext cx="5029200" cy="2419350"/>
          </a:xfrm>
          <a:prstGeom prst="rect">
            <a:avLst/>
          </a:prstGeom>
        </p:spPr>
      </p:pic>
    </p:spTree>
    <p:extLst>
      <p:ext uri="{BB962C8B-B14F-4D97-AF65-F5344CB8AC3E}">
        <p14:creationId xmlns:p14="http://schemas.microsoft.com/office/powerpoint/2010/main" val="95635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smtClean="0">
                <a:solidFill>
                  <a:schemeClr val="accent2">
                    <a:lumMod val="50000"/>
                  </a:schemeClr>
                </a:solidFill>
              </a:rPr>
              <a:t>SMD Kılıf Yapıları;</a:t>
            </a:r>
            <a:endParaRPr lang="tr-TR" dirty="0"/>
          </a:p>
          <a:p>
            <a:pPr algn="just"/>
            <a:r>
              <a:rPr lang="tr-TR" dirty="0"/>
              <a:t>Direnç, kondansatör ve bobin gibi pasif SMD elemanlarda standart isimler çoğunlukla elemanın eni ve boyunun inç veya metrik birimde yan yana yazılmasıyla verilir. </a:t>
            </a:r>
            <a:endParaRPr lang="tr-TR" dirty="0" smtClean="0"/>
          </a:p>
          <a:p>
            <a:pPr algn="just"/>
            <a:r>
              <a:rPr lang="tr-TR" dirty="0" smtClean="0"/>
              <a:t>Örneğin </a:t>
            </a:r>
            <a:r>
              <a:rPr lang="tr-TR" dirty="0"/>
              <a:t>1,0 mm eninde ve </a:t>
            </a:r>
            <a:r>
              <a:rPr lang="tr-TR" dirty="0" smtClean="0"/>
              <a:t>0,5 mm </a:t>
            </a:r>
            <a:r>
              <a:rPr lang="tr-TR" dirty="0"/>
              <a:t>boyunda olana bir SMD eleman metrik ölçü birimiyle 1005 kılıf olarak adlandırılır. Eğer bu eleman direnç ise R1005 veya 1005R; kondansatör ise C1005 veya 1005C; </a:t>
            </a:r>
            <a:r>
              <a:rPr lang="tr-TR" dirty="0" err="1"/>
              <a:t>endüktans</a:t>
            </a:r>
            <a:r>
              <a:rPr lang="tr-TR" dirty="0"/>
              <a:t> ise L1005 veya 1005L olarak adlandırılır</a:t>
            </a:r>
            <a:r>
              <a:rPr lang="tr-TR" dirty="0" smtClean="0"/>
              <a:t>.</a:t>
            </a:r>
          </a:p>
          <a:p>
            <a:pPr algn="just"/>
            <a:r>
              <a:rPr lang="tr-TR" b="1" i="1" dirty="0"/>
              <a:t>SMD elemanların kılıf ölçüleri çoğunlukla inç (1 inç=2,54 cm) olarak yazılır. Örneğin metrik 1005 kılıfa sahip bir eleman 1,0 x 0,5 mm = 0,04" x 0,02" olması nedeniyle 0402 olarak adlandırılır. </a:t>
            </a:r>
          </a:p>
        </p:txBody>
      </p:sp>
    </p:spTree>
    <p:extLst>
      <p:ext uri="{BB962C8B-B14F-4D97-AF65-F5344CB8AC3E}">
        <p14:creationId xmlns:p14="http://schemas.microsoft.com/office/powerpoint/2010/main" val="1191570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smtClean="0">
                <a:solidFill>
                  <a:schemeClr val="accent2">
                    <a:lumMod val="50000"/>
                  </a:schemeClr>
                </a:solidFill>
              </a:rPr>
              <a:t>SMD Kılıf Yapıları;</a:t>
            </a:r>
            <a:endParaRPr lang="tr-TR" dirty="0"/>
          </a:p>
          <a:p>
            <a:pPr algn="just"/>
            <a:r>
              <a:rPr lang="tr-TR" dirty="0" smtClean="0"/>
              <a:t>Tabloda verilen </a:t>
            </a:r>
            <a:r>
              <a:rPr lang="tr-TR" dirty="0"/>
              <a:t>SMD kılıfları haricinde tantal kondansatörler için kullanılan SMD </a:t>
            </a:r>
            <a:r>
              <a:rPr lang="tr-TR" dirty="0" smtClean="0"/>
              <a:t>kılıflarda verilmiştir</a:t>
            </a:r>
            <a:r>
              <a:rPr lang="tr-TR" dirty="0"/>
              <a:t>. </a:t>
            </a:r>
            <a:endParaRPr lang="tr-TR" dirty="0" smtClean="0"/>
          </a:p>
        </p:txBody>
      </p:sp>
      <p:pic>
        <p:nvPicPr>
          <p:cNvPr id="4" name="Resim 3"/>
          <p:cNvPicPr>
            <a:picLocks noChangeAspect="1"/>
          </p:cNvPicPr>
          <p:nvPr/>
        </p:nvPicPr>
        <p:blipFill>
          <a:blip r:embed="rId2"/>
          <a:stretch>
            <a:fillRect/>
          </a:stretch>
        </p:blipFill>
        <p:spPr>
          <a:xfrm>
            <a:off x="1951274" y="3903345"/>
            <a:ext cx="5105400" cy="2247900"/>
          </a:xfrm>
          <a:prstGeom prst="rect">
            <a:avLst/>
          </a:prstGeom>
        </p:spPr>
      </p:pic>
      <p:pic>
        <p:nvPicPr>
          <p:cNvPr id="5" name="Resim 4"/>
          <p:cNvPicPr>
            <a:picLocks noChangeAspect="1"/>
          </p:cNvPicPr>
          <p:nvPr/>
        </p:nvPicPr>
        <p:blipFill>
          <a:blip r:embed="rId3"/>
          <a:stretch>
            <a:fillRect/>
          </a:stretch>
        </p:blipFill>
        <p:spPr>
          <a:xfrm>
            <a:off x="7322124" y="4312920"/>
            <a:ext cx="4486275" cy="1428750"/>
          </a:xfrm>
          <a:prstGeom prst="rect">
            <a:avLst/>
          </a:prstGeom>
        </p:spPr>
      </p:pic>
    </p:spTree>
    <p:extLst>
      <p:ext uri="{BB962C8B-B14F-4D97-AF65-F5344CB8AC3E}">
        <p14:creationId xmlns:p14="http://schemas.microsoft.com/office/powerpoint/2010/main" val="3517309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smtClean="0">
                <a:solidFill>
                  <a:schemeClr val="accent2">
                    <a:lumMod val="50000"/>
                  </a:schemeClr>
                </a:solidFill>
              </a:rPr>
              <a:t>SMD Kılıf Yapıları;</a:t>
            </a:r>
            <a:endParaRPr lang="tr-TR" dirty="0"/>
          </a:p>
          <a:p>
            <a:pPr algn="just"/>
            <a:r>
              <a:rPr lang="tr-TR" dirty="0" err="1" smtClean="0"/>
              <a:t>SMD’de</a:t>
            </a:r>
            <a:r>
              <a:rPr lang="tr-TR" dirty="0" smtClean="0"/>
              <a:t> </a:t>
            </a:r>
            <a:r>
              <a:rPr lang="tr-TR" dirty="0"/>
              <a:t>kullanılan transistorlar ise SOT (Small </a:t>
            </a:r>
            <a:r>
              <a:rPr lang="tr-TR" dirty="0" err="1"/>
              <a:t>Outline</a:t>
            </a:r>
            <a:r>
              <a:rPr lang="tr-TR" dirty="0"/>
              <a:t> Transistor), diyotlar ise SOD (Small </a:t>
            </a:r>
            <a:r>
              <a:rPr lang="tr-TR" dirty="0" err="1"/>
              <a:t>Outline</a:t>
            </a:r>
            <a:r>
              <a:rPr lang="tr-TR" dirty="0"/>
              <a:t> </a:t>
            </a:r>
            <a:r>
              <a:rPr lang="tr-TR" dirty="0" err="1"/>
              <a:t>Diode</a:t>
            </a:r>
            <a:r>
              <a:rPr lang="tr-TR" dirty="0"/>
              <a:t>) kılıf yapısında üretilir.</a:t>
            </a:r>
            <a:endParaRPr lang="tr-TR" dirty="0" smtClean="0"/>
          </a:p>
        </p:txBody>
      </p:sp>
      <p:pic>
        <p:nvPicPr>
          <p:cNvPr id="6" name="Resim 5"/>
          <p:cNvPicPr>
            <a:picLocks noChangeAspect="1"/>
          </p:cNvPicPr>
          <p:nvPr/>
        </p:nvPicPr>
        <p:blipFill>
          <a:blip r:embed="rId2"/>
          <a:stretch>
            <a:fillRect/>
          </a:stretch>
        </p:blipFill>
        <p:spPr>
          <a:xfrm>
            <a:off x="5141912" y="3339465"/>
            <a:ext cx="3810000" cy="3152775"/>
          </a:xfrm>
          <a:prstGeom prst="rect">
            <a:avLst/>
          </a:prstGeom>
        </p:spPr>
      </p:pic>
    </p:spTree>
    <p:extLst>
      <p:ext uri="{BB962C8B-B14F-4D97-AF65-F5344CB8AC3E}">
        <p14:creationId xmlns:p14="http://schemas.microsoft.com/office/powerpoint/2010/main" val="6982667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smtClean="0">
                <a:solidFill>
                  <a:schemeClr val="accent2">
                    <a:lumMod val="50000"/>
                  </a:schemeClr>
                </a:solidFill>
              </a:rPr>
              <a:t>SMD Eleman Kodları;</a:t>
            </a:r>
            <a:endParaRPr lang="tr-TR" dirty="0"/>
          </a:p>
          <a:p>
            <a:pPr algn="just"/>
            <a:r>
              <a:rPr lang="tr-TR" dirty="0"/>
              <a:t>Birçok SMD elemanı aynı kılıfa sahip olabilir. Elemanların ne olduğunu anlamak için baskı devre üzerindeki kodlarına bakılır.</a:t>
            </a:r>
            <a:endParaRPr lang="tr-TR" dirty="0" smtClean="0"/>
          </a:p>
        </p:txBody>
      </p:sp>
      <p:pic>
        <p:nvPicPr>
          <p:cNvPr id="4" name="Resim 3"/>
          <p:cNvPicPr>
            <a:picLocks noChangeAspect="1"/>
          </p:cNvPicPr>
          <p:nvPr/>
        </p:nvPicPr>
        <p:blipFill>
          <a:blip r:embed="rId2"/>
          <a:stretch>
            <a:fillRect/>
          </a:stretch>
        </p:blipFill>
        <p:spPr>
          <a:xfrm>
            <a:off x="6780212" y="3400503"/>
            <a:ext cx="3981450" cy="2905125"/>
          </a:xfrm>
          <a:prstGeom prst="rect">
            <a:avLst/>
          </a:prstGeom>
        </p:spPr>
      </p:pic>
      <p:sp>
        <p:nvSpPr>
          <p:cNvPr id="5" name="Metin kutusu 4"/>
          <p:cNvSpPr txBox="1"/>
          <p:nvPr/>
        </p:nvSpPr>
        <p:spPr>
          <a:xfrm>
            <a:off x="2920531" y="3400503"/>
            <a:ext cx="4126381" cy="2031325"/>
          </a:xfrm>
          <a:prstGeom prst="rect">
            <a:avLst/>
          </a:prstGeom>
          <a:noFill/>
        </p:spPr>
        <p:txBody>
          <a:bodyPr wrap="square" rtlCol="0">
            <a:spAutoFit/>
          </a:bodyPr>
          <a:lstStyle/>
          <a:p>
            <a:r>
              <a:rPr lang="tr-TR" b="1" dirty="0" smtClean="0"/>
              <a:t>R	: </a:t>
            </a:r>
            <a:r>
              <a:rPr lang="tr-TR" dirty="0"/>
              <a:t>Direnç (</a:t>
            </a:r>
            <a:r>
              <a:rPr lang="tr-TR" dirty="0" err="1"/>
              <a:t>resistor</a:t>
            </a:r>
            <a:r>
              <a:rPr lang="tr-TR" dirty="0"/>
              <a:t>), </a:t>
            </a:r>
            <a:endParaRPr lang="tr-TR" dirty="0" smtClean="0"/>
          </a:p>
          <a:p>
            <a:r>
              <a:rPr lang="tr-TR" b="1" dirty="0" smtClean="0"/>
              <a:t>Q	: </a:t>
            </a:r>
            <a:r>
              <a:rPr lang="tr-TR" dirty="0" err="1"/>
              <a:t>Transistör</a:t>
            </a:r>
            <a:r>
              <a:rPr lang="tr-TR" dirty="0"/>
              <a:t> (transistor), </a:t>
            </a:r>
            <a:endParaRPr lang="tr-TR" dirty="0" smtClean="0"/>
          </a:p>
          <a:p>
            <a:r>
              <a:rPr lang="tr-TR" b="1" dirty="0" smtClean="0"/>
              <a:t>D	: </a:t>
            </a:r>
            <a:r>
              <a:rPr lang="tr-TR" dirty="0"/>
              <a:t>Diyot (</a:t>
            </a:r>
            <a:r>
              <a:rPr lang="tr-TR" dirty="0" err="1"/>
              <a:t>diode</a:t>
            </a:r>
            <a:r>
              <a:rPr lang="tr-TR" dirty="0"/>
              <a:t>), </a:t>
            </a:r>
            <a:endParaRPr lang="tr-TR" dirty="0" smtClean="0"/>
          </a:p>
          <a:p>
            <a:r>
              <a:rPr lang="tr-TR" b="1" dirty="0" smtClean="0"/>
              <a:t>C	: </a:t>
            </a:r>
            <a:r>
              <a:rPr lang="tr-TR" dirty="0"/>
              <a:t>Kondansatör (</a:t>
            </a:r>
            <a:r>
              <a:rPr lang="tr-TR" dirty="0" err="1"/>
              <a:t>capacitor</a:t>
            </a:r>
            <a:r>
              <a:rPr lang="tr-TR" dirty="0"/>
              <a:t>), </a:t>
            </a:r>
            <a:endParaRPr lang="tr-TR" dirty="0" smtClean="0"/>
          </a:p>
          <a:p>
            <a:r>
              <a:rPr lang="tr-TR" b="1" dirty="0" smtClean="0"/>
              <a:t>F	: </a:t>
            </a:r>
            <a:r>
              <a:rPr lang="tr-TR" dirty="0"/>
              <a:t>Sigorta (</a:t>
            </a:r>
            <a:r>
              <a:rPr lang="tr-TR" dirty="0" err="1"/>
              <a:t>fuse</a:t>
            </a:r>
            <a:r>
              <a:rPr lang="tr-TR" dirty="0"/>
              <a:t>), </a:t>
            </a:r>
            <a:endParaRPr lang="tr-TR" dirty="0" smtClean="0"/>
          </a:p>
          <a:p>
            <a:r>
              <a:rPr lang="tr-TR" b="1" dirty="0" smtClean="0"/>
              <a:t>X	: </a:t>
            </a:r>
            <a:r>
              <a:rPr lang="tr-TR" dirty="0"/>
              <a:t>Kristal (</a:t>
            </a:r>
            <a:r>
              <a:rPr lang="tr-TR" dirty="0" err="1"/>
              <a:t>xtal</a:t>
            </a:r>
            <a:r>
              <a:rPr lang="tr-TR" dirty="0"/>
              <a:t>), </a:t>
            </a:r>
            <a:endParaRPr lang="tr-TR" dirty="0" smtClean="0"/>
          </a:p>
          <a:p>
            <a:r>
              <a:rPr lang="tr-TR" b="1" dirty="0" smtClean="0"/>
              <a:t>U	: </a:t>
            </a:r>
            <a:r>
              <a:rPr lang="tr-TR" dirty="0"/>
              <a:t>Entegre, </a:t>
            </a:r>
          </a:p>
        </p:txBody>
      </p:sp>
    </p:spTree>
    <p:extLst>
      <p:ext uri="{BB962C8B-B14F-4D97-AF65-F5344CB8AC3E}">
        <p14:creationId xmlns:p14="http://schemas.microsoft.com/office/powerpoint/2010/main" val="29573412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smtClean="0">
                <a:solidFill>
                  <a:schemeClr val="accent2">
                    <a:lumMod val="50000"/>
                  </a:schemeClr>
                </a:solidFill>
              </a:rPr>
              <a:t>PAD Bakır Noktalar;</a:t>
            </a:r>
            <a:endParaRPr lang="tr-TR" dirty="0"/>
          </a:p>
          <a:p>
            <a:pPr algn="just"/>
            <a:r>
              <a:rPr lang="tr-TR" dirty="0"/>
              <a:t>SMD elemanlar baskı devre üzerinde PAD olarak adlandırılan bakır noktalara lehimlenir. </a:t>
            </a:r>
            <a:endParaRPr lang="tr-TR" dirty="0" smtClean="0"/>
          </a:p>
          <a:p>
            <a:pPr algn="just"/>
            <a:endParaRPr lang="tr-TR" dirty="0"/>
          </a:p>
          <a:p>
            <a:pPr algn="just"/>
            <a:endParaRPr lang="tr-TR" dirty="0" smtClean="0"/>
          </a:p>
          <a:p>
            <a:pPr algn="just"/>
            <a:endParaRPr lang="tr-TR" dirty="0"/>
          </a:p>
          <a:p>
            <a:pPr algn="just"/>
            <a:endParaRPr lang="tr-TR" dirty="0" smtClean="0"/>
          </a:p>
          <a:p>
            <a:pPr algn="just"/>
            <a:endParaRPr lang="tr-TR" dirty="0" smtClean="0"/>
          </a:p>
        </p:txBody>
      </p:sp>
      <p:pic>
        <p:nvPicPr>
          <p:cNvPr id="6" name="Resim 5"/>
          <p:cNvPicPr>
            <a:picLocks noChangeAspect="1"/>
          </p:cNvPicPr>
          <p:nvPr/>
        </p:nvPicPr>
        <p:blipFill>
          <a:blip r:embed="rId2"/>
          <a:stretch>
            <a:fillRect/>
          </a:stretch>
        </p:blipFill>
        <p:spPr>
          <a:xfrm>
            <a:off x="6232524" y="3386430"/>
            <a:ext cx="1628775" cy="1266825"/>
          </a:xfrm>
          <a:prstGeom prst="rect">
            <a:avLst/>
          </a:prstGeom>
        </p:spPr>
      </p:pic>
    </p:spTree>
    <p:extLst>
      <p:ext uri="{BB962C8B-B14F-4D97-AF65-F5344CB8AC3E}">
        <p14:creationId xmlns:p14="http://schemas.microsoft.com/office/powerpoint/2010/main" val="12546009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smtClean="0">
                <a:solidFill>
                  <a:schemeClr val="accent2">
                    <a:lumMod val="50000"/>
                  </a:schemeClr>
                </a:solidFill>
              </a:rPr>
              <a:t>Çok Katmanlı Baskı Devreler;</a:t>
            </a:r>
            <a:endParaRPr lang="tr-TR" dirty="0"/>
          </a:p>
          <a:p>
            <a:pPr algn="just"/>
            <a:r>
              <a:rPr lang="tr-TR" dirty="0"/>
              <a:t>Yüzey montaj teknolojisinde kullanılan baskı devrelerin her iki yüzüne eleman </a:t>
            </a:r>
            <a:r>
              <a:rPr lang="tr-TR" dirty="0" smtClean="0"/>
              <a:t>yerleştirilebildiği </a:t>
            </a:r>
            <a:r>
              <a:rPr lang="tr-TR" dirty="0"/>
              <a:t>gibi bakır yollarda her iki yüzde yer alabilir</a:t>
            </a:r>
            <a:r>
              <a:rPr lang="tr-TR" dirty="0" smtClean="0"/>
              <a:t>.</a:t>
            </a:r>
          </a:p>
          <a:p>
            <a:pPr algn="just"/>
            <a:r>
              <a:rPr lang="tr-TR" dirty="0" smtClean="0"/>
              <a:t>Günümüzde </a:t>
            </a:r>
            <a:r>
              <a:rPr lang="tr-TR" dirty="0"/>
              <a:t>üretilen baskı devreler içerisine de bakır yollar </a:t>
            </a:r>
            <a:r>
              <a:rPr lang="tr-TR" dirty="0" smtClean="0"/>
              <a:t>yerleştirilmekte </a:t>
            </a:r>
            <a:r>
              <a:rPr lang="tr-TR" dirty="0"/>
              <a:t>ve çok katmanlı baskı devreler üretilmektedir. </a:t>
            </a:r>
            <a:endParaRPr lang="tr-TR" dirty="0" smtClean="0"/>
          </a:p>
          <a:p>
            <a:pPr algn="just"/>
            <a:r>
              <a:rPr lang="tr-TR" dirty="0" smtClean="0"/>
              <a:t>Katmanlar </a:t>
            </a:r>
            <a:r>
              <a:rPr lang="tr-TR" dirty="0"/>
              <a:t>üzerinde yer alan bakır yolların diğer katmanlarda yer alan bakır yollarla bağlantısı, VIA olarak adlandırılan içi kalay kaplı delikler yardımı ile olur. </a:t>
            </a:r>
            <a:endParaRPr lang="tr-TR" dirty="0" smtClean="0"/>
          </a:p>
          <a:p>
            <a:pPr algn="just"/>
            <a:r>
              <a:rPr lang="tr-TR" dirty="0"/>
              <a:t>SMD devreler üretim esnasında baskı devre üzerine </a:t>
            </a:r>
            <a:r>
              <a:rPr lang="tr-TR" dirty="0" smtClean="0"/>
              <a:t>yapıştırıcıyla </a:t>
            </a:r>
            <a:r>
              <a:rPr lang="tr-TR" dirty="0"/>
              <a:t>montaj ve kremle lehimle olmak üzere iki metot ile kullanılarak monte edilir.</a:t>
            </a:r>
          </a:p>
          <a:p>
            <a:pPr algn="just"/>
            <a:endParaRPr lang="tr-TR" dirty="0" smtClean="0"/>
          </a:p>
          <a:p>
            <a:pPr algn="just"/>
            <a:endParaRPr lang="tr-TR" dirty="0"/>
          </a:p>
          <a:p>
            <a:pPr algn="just"/>
            <a:endParaRPr lang="tr-TR" dirty="0" smtClean="0"/>
          </a:p>
          <a:p>
            <a:pPr algn="just"/>
            <a:endParaRPr lang="tr-TR" dirty="0" smtClean="0"/>
          </a:p>
        </p:txBody>
      </p:sp>
    </p:spTree>
    <p:extLst>
      <p:ext uri="{BB962C8B-B14F-4D97-AF65-F5344CB8AC3E}">
        <p14:creationId xmlns:p14="http://schemas.microsoft.com/office/powerpoint/2010/main" val="1064468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smtClean="0">
                <a:solidFill>
                  <a:schemeClr val="accent2">
                    <a:lumMod val="50000"/>
                  </a:schemeClr>
                </a:solidFill>
              </a:rPr>
              <a:t>SMD Dirençler;</a:t>
            </a:r>
            <a:endParaRPr lang="tr-TR" dirty="0"/>
          </a:p>
          <a:p>
            <a:pPr algn="just"/>
            <a:r>
              <a:rPr lang="tr-TR" dirty="0"/>
              <a:t>Yüzey montaj teknolojisi ile üretilen devrelerde direnç olarak küçük boyutlu ve çok az yer kaplayan SMD dirençler kullanılır. </a:t>
            </a:r>
            <a:endParaRPr lang="tr-TR" dirty="0" smtClean="0"/>
          </a:p>
          <a:p>
            <a:pPr algn="just"/>
            <a:r>
              <a:rPr lang="tr-TR" dirty="0" smtClean="0"/>
              <a:t>SMD </a:t>
            </a:r>
            <a:r>
              <a:rPr lang="tr-TR" dirty="0"/>
              <a:t>dirençler standart kılıf yapılarında üretilir. </a:t>
            </a:r>
            <a:endParaRPr lang="tr-TR" dirty="0" smtClean="0"/>
          </a:p>
          <a:p>
            <a:pPr algn="just"/>
            <a:r>
              <a:rPr lang="tr-TR" dirty="0" smtClean="0"/>
              <a:t>Yüzey </a:t>
            </a:r>
            <a:r>
              <a:rPr lang="tr-TR" dirty="0"/>
              <a:t>montajlı teknolojisi ile üretilen devrelerde sabit değerli SMD dirençler kullanılır. </a:t>
            </a:r>
            <a:endParaRPr lang="tr-TR" dirty="0" smtClean="0"/>
          </a:p>
          <a:p>
            <a:pPr algn="just"/>
            <a:r>
              <a:rPr lang="tr-TR" dirty="0" smtClean="0"/>
              <a:t>SMD </a:t>
            </a:r>
            <a:r>
              <a:rPr lang="tr-TR" dirty="0"/>
              <a:t>sabit dirençler, genellikle siyah renkli ve yassı elemanlardır.</a:t>
            </a:r>
            <a:endParaRPr lang="tr-TR" dirty="0" smtClean="0"/>
          </a:p>
          <a:p>
            <a:pPr algn="just"/>
            <a:endParaRPr lang="tr-TR" dirty="0"/>
          </a:p>
          <a:p>
            <a:pPr algn="just"/>
            <a:endParaRPr lang="tr-TR" dirty="0" smtClean="0"/>
          </a:p>
          <a:p>
            <a:pPr algn="just"/>
            <a:endParaRPr lang="tr-TR" dirty="0" smtClean="0"/>
          </a:p>
        </p:txBody>
      </p:sp>
      <p:pic>
        <p:nvPicPr>
          <p:cNvPr id="4" name="Resim 3"/>
          <p:cNvPicPr>
            <a:picLocks noChangeAspect="1"/>
          </p:cNvPicPr>
          <p:nvPr/>
        </p:nvPicPr>
        <p:blipFill>
          <a:blip r:embed="rId2"/>
          <a:stretch>
            <a:fillRect/>
          </a:stretch>
        </p:blipFill>
        <p:spPr>
          <a:xfrm>
            <a:off x="5875337" y="4758690"/>
            <a:ext cx="2343150" cy="1733550"/>
          </a:xfrm>
          <a:prstGeom prst="rect">
            <a:avLst/>
          </a:prstGeom>
        </p:spPr>
      </p:pic>
    </p:spTree>
    <p:extLst>
      <p:ext uri="{BB962C8B-B14F-4D97-AF65-F5344CB8AC3E}">
        <p14:creationId xmlns:p14="http://schemas.microsoft.com/office/powerpoint/2010/main" val="3736653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smtClean="0">
                <a:solidFill>
                  <a:schemeClr val="accent2">
                    <a:lumMod val="50000"/>
                  </a:schemeClr>
                </a:solidFill>
              </a:rPr>
              <a:t>SMD Dirençler;</a:t>
            </a:r>
            <a:endParaRPr lang="tr-TR" dirty="0"/>
          </a:p>
          <a:p>
            <a:pPr algn="just"/>
            <a:r>
              <a:rPr lang="tr-TR" dirty="0"/>
              <a:t>Karbon dirençlerin değerlerinin bulunmasında renk kodları kullanılmaktadır. </a:t>
            </a:r>
            <a:endParaRPr lang="tr-TR" dirty="0" smtClean="0"/>
          </a:p>
          <a:p>
            <a:pPr algn="just"/>
            <a:r>
              <a:rPr lang="tr-TR" dirty="0" smtClean="0"/>
              <a:t>SMD </a:t>
            </a:r>
            <a:r>
              <a:rPr lang="tr-TR" dirty="0"/>
              <a:t>dirençlerde ise direnç değeri direnç üzerinde yazan rakamlar aracılığıyla bulunur. </a:t>
            </a:r>
            <a:endParaRPr lang="tr-TR" dirty="0" smtClean="0"/>
          </a:p>
          <a:p>
            <a:pPr algn="just"/>
            <a:r>
              <a:rPr lang="tr-TR" dirty="0" smtClean="0"/>
              <a:t>SMD </a:t>
            </a:r>
            <a:r>
              <a:rPr lang="tr-TR" dirty="0"/>
              <a:t>dirençlerin değerlerinin hesaplama yöntemi karbon dirençler ile aynıdır. </a:t>
            </a:r>
            <a:endParaRPr lang="tr-TR" dirty="0" smtClean="0"/>
          </a:p>
          <a:p>
            <a:pPr algn="just"/>
            <a:r>
              <a:rPr lang="tr-TR" dirty="0"/>
              <a:t>Üç basamaklı rakamlardan </a:t>
            </a:r>
            <a:r>
              <a:rPr lang="tr-TR" dirty="0" smtClean="0"/>
              <a:t>oluşan </a:t>
            </a:r>
            <a:r>
              <a:rPr lang="tr-TR" dirty="0"/>
              <a:t>bir direncin değeri bulunurken okunan sayıların ilk iki değeri aynen yazılırken üçüncü sayı çarpandır. </a:t>
            </a:r>
            <a:endParaRPr lang="tr-TR" dirty="0" smtClean="0"/>
          </a:p>
          <a:p>
            <a:pPr algn="just"/>
            <a:r>
              <a:rPr lang="tr-TR" b="1" i="1" dirty="0" smtClean="0"/>
              <a:t>Örneğin </a:t>
            </a:r>
            <a:r>
              <a:rPr lang="tr-TR" b="1" i="1" dirty="0"/>
              <a:t>122 yazan bir SMD direncin değeri 122 = 12 x 102 = 1200 </a:t>
            </a:r>
            <a:r>
              <a:rPr lang="el-GR" b="1" i="1" dirty="0"/>
              <a:t>Ω = 1,2 </a:t>
            </a:r>
            <a:r>
              <a:rPr lang="tr-TR" b="1" i="1" dirty="0"/>
              <a:t>K</a:t>
            </a:r>
            <a:r>
              <a:rPr lang="el-GR" b="1" i="1" dirty="0"/>
              <a:t>Ω’</a:t>
            </a:r>
            <a:r>
              <a:rPr lang="tr-TR" b="1" i="1" dirty="0"/>
              <a:t>dur.</a:t>
            </a:r>
          </a:p>
          <a:p>
            <a:pPr algn="just"/>
            <a:endParaRPr lang="tr-TR" dirty="0" smtClean="0"/>
          </a:p>
          <a:p>
            <a:pPr algn="just"/>
            <a:endParaRPr lang="tr-TR" dirty="0" smtClean="0"/>
          </a:p>
        </p:txBody>
      </p:sp>
    </p:spTree>
    <p:extLst>
      <p:ext uri="{BB962C8B-B14F-4D97-AF65-F5344CB8AC3E}">
        <p14:creationId xmlns:p14="http://schemas.microsoft.com/office/powerpoint/2010/main" val="15687511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smtClean="0">
                <a:solidFill>
                  <a:schemeClr val="accent2">
                    <a:lumMod val="50000"/>
                  </a:schemeClr>
                </a:solidFill>
              </a:rPr>
              <a:t>SMD Dirençler;</a:t>
            </a:r>
            <a:endParaRPr lang="tr-TR" dirty="0"/>
          </a:p>
          <a:p>
            <a:pPr algn="just"/>
            <a:r>
              <a:rPr lang="tr-TR" dirty="0"/>
              <a:t>SMD direnç üzerinde yazan sayı 4 (dört) basamaklı ise okunan rakamların ilk üç değeri aynen yazılırken dördüncü sayı çarpandır. </a:t>
            </a:r>
            <a:endParaRPr lang="tr-TR" dirty="0" smtClean="0"/>
          </a:p>
          <a:p>
            <a:pPr algn="just"/>
            <a:r>
              <a:rPr lang="tr-TR" b="1" i="1" dirty="0" smtClean="0"/>
              <a:t>Örneğin </a:t>
            </a:r>
            <a:r>
              <a:rPr lang="tr-TR" b="1" i="1" dirty="0"/>
              <a:t>1764 yazan bir SMD direncin değeri 1764 = 176 x 104 = 1760000 </a:t>
            </a:r>
            <a:r>
              <a:rPr lang="el-GR" b="1" i="1" dirty="0"/>
              <a:t>Ω = 1760 </a:t>
            </a:r>
            <a:r>
              <a:rPr lang="tr-TR" b="1" i="1" dirty="0"/>
              <a:t>K</a:t>
            </a:r>
            <a:r>
              <a:rPr lang="el-GR" b="1" i="1" dirty="0"/>
              <a:t>Ω = 1,76 </a:t>
            </a:r>
            <a:r>
              <a:rPr lang="tr-TR" b="1" i="1" dirty="0"/>
              <a:t>M</a:t>
            </a:r>
            <a:r>
              <a:rPr lang="el-GR" b="1" i="1" dirty="0"/>
              <a:t>Ω’</a:t>
            </a:r>
            <a:r>
              <a:rPr lang="tr-TR" b="1" i="1" dirty="0"/>
              <a:t>dur</a:t>
            </a:r>
            <a:r>
              <a:rPr lang="tr-TR" b="1" i="1" dirty="0" smtClean="0"/>
              <a:t>.</a:t>
            </a:r>
          </a:p>
          <a:p>
            <a:pPr algn="just"/>
            <a:r>
              <a:rPr lang="tr-TR" dirty="0"/>
              <a:t>SMD direnç üzerinde yazan değerler içerisinde sayılar haricinde R harfi de kullanılır. </a:t>
            </a:r>
            <a:endParaRPr lang="tr-TR" dirty="0" smtClean="0"/>
          </a:p>
          <a:p>
            <a:pPr algn="just"/>
            <a:r>
              <a:rPr lang="tr-TR" dirty="0" smtClean="0"/>
              <a:t>Rakamların </a:t>
            </a:r>
            <a:r>
              <a:rPr lang="tr-TR" dirty="0"/>
              <a:t>önünde, arkasında, ortasında yer alan R harfi virgülü ifade eder. </a:t>
            </a:r>
            <a:endParaRPr lang="tr-TR" dirty="0" smtClean="0"/>
          </a:p>
          <a:p>
            <a:pPr algn="just"/>
            <a:r>
              <a:rPr lang="tr-TR" b="1" i="1" dirty="0" smtClean="0"/>
              <a:t>Örneğin </a:t>
            </a:r>
            <a:r>
              <a:rPr lang="tr-TR" b="1" i="1" dirty="0"/>
              <a:t>6R2 yazan bir SMD direncin değeri 6R2 = 6,2 </a:t>
            </a:r>
            <a:r>
              <a:rPr lang="el-GR" b="1" i="1" dirty="0"/>
              <a:t>Ω’</a:t>
            </a:r>
            <a:r>
              <a:rPr lang="tr-TR" b="1" i="1" dirty="0"/>
              <a:t>dur.</a:t>
            </a:r>
            <a:endParaRPr lang="tr-TR" b="1" i="1" dirty="0" smtClean="0"/>
          </a:p>
          <a:p>
            <a:pPr algn="just"/>
            <a:endParaRPr lang="tr-TR" dirty="0" smtClean="0"/>
          </a:p>
        </p:txBody>
      </p:sp>
    </p:spTree>
    <p:extLst>
      <p:ext uri="{BB962C8B-B14F-4D97-AF65-F5344CB8AC3E}">
        <p14:creationId xmlns:p14="http://schemas.microsoft.com/office/powerpoint/2010/main" val="2776743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2589212" y="2514600"/>
            <a:ext cx="8915400" cy="2262781"/>
          </a:xfrm>
        </p:spPr>
        <p:txBody>
          <a:bodyPr/>
          <a:lstStyle/>
          <a:p>
            <a:pPr algn="ctr"/>
            <a:r>
              <a:rPr lang="tr-TR" dirty="0" smtClean="0"/>
              <a:t>SMD ELEMANLAR</a:t>
            </a:r>
            <a:endParaRPr lang="tr-TR" dirty="0"/>
          </a:p>
        </p:txBody>
      </p:sp>
    </p:spTree>
    <p:extLst>
      <p:ext uri="{BB962C8B-B14F-4D97-AF65-F5344CB8AC3E}">
        <p14:creationId xmlns:p14="http://schemas.microsoft.com/office/powerpoint/2010/main" val="9591185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smtClean="0">
                <a:solidFill>
                  <a:schemeClr val="accent2">
                    <a:lumMod val="50000"/>
                  </a:schemeClr>
                </a:solidFill>
              </a:rPr>
              <a:t>SMD Dirençler;</a:t>
            </a:r>
            <a:endParaRPr lang="tr-TR" dirty="0"/>
          </a:p>
          <a:p>
            <a:pPr algn="just"/>
            <a:r>
              <a:rPr lang="tr-TR" dirty="0"/>
              <a:t>Bunların </a:t>
            </a:r>
            <a:r>
              <a:rPr lang="tr-TR" dirty="0" smtClean="0"/>
              <a:t>dışında</a:t>
            </a:r>
            <a:r>
              <a:rPr lang="tr-TR" dirty="0"/>
              <a:t>, üretici firmalara göre </a:t>
            </a:r>
            <a:r>
              <a:rPr lang="tr-TR" dirty="0" smtClean="0"/>
              <a:t>değişiklik </a:t>
            </a:r>
            <a:r>
              <a:rPr lang="tr-TR" dirty="0"/>
              <a:t>gösterse de SMD dirençleri ifade eden katalog değerleri mevcuttur. Örneğin; </a:t>
            </a:r>
            <a:endParaRPr lang="tr-TR" dirty="0" smtClean="0"/>
          </a:p>
        </p:txBody>
      </p:sp>
      <p:pic>
        <p:nvPicPr>
          <p:cNvPr id="4" name="Resim 3"/>
          <p:cNvPicPr>
            <a:picLocks noChangeAspect="1"/>
          </p:cNvPicPr>
          <p:nvPr/>
        </p:nvPicPr>
        <p:blipFill>
          <a:blip r:embed="rId2"/>
          <a:stretch>
            <a:fillRect/>
          </a:stretch>
        </p:blipFill>
        <p:spPr>
          <a:xfrm>
            <a:off x="3796945" y="3436620"/>
            <a:ext cx="6499934" cy="2295562"/>
          </a:xfrm>
          <a:prstGeom prst="rect">
            <a:avLst/>
          </a:prstGeom>
        </p:spPr>
      </p:pic>
    </p:spTree>
    <p:extLst>
      <p:ext uri="{BB962C8B-B14F-4D97-AF65-F5344CB8AC3E}">
        <p14:creationId xmlns:p14="http://schemas.microsoft.com/office/powerpoint/2010/main" val="1787613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smtClean="0">
                <a:solidFill>
                  <a:schemeClr val="accent2">
                    <a:lumMod val="50000"/>
                  </a:schemeClr>
                </a:solidFill>
              </a:rPr>
              <a:t>SMD Dirençlerde Güç;</a:t>
            </a:r>
            <a:endParaRPr lang="tr-TR" dirty="0"/>
          </a:p>
          <a:p>
            <a:pPr algn="just"/>
            <a:r>
              <a:rPr lang="tr-TR" dirty="0"/>
              <a:t>SMD dirençlerin fiziksel boyutları üzerlerinde harcanacak güç ile orantılıdır. SMD dirençler genellikle 0,03 ile 1 W arasında üretilir.</a:t>
            </a:r>
            <a:endParaRPr lang="tr-TR" dirty="0" smtClean="0"/>
          </a:p>
        </p:txBody>
      </p:sp>
      <p:pic>
        <p:nvPicPr>
          <p:cNvPr id="5" name="Resim 4"/>
          <p:cNvPicPr>
            <a:picLocks noChangeAspect="1"/>
          </p:cNvPicPr>
          <p:nvPr/>
        </p:nvPicPr>
        <p:blipFill>
          <a:blip r:embed="rId2"/>
          <a:stretch>
            <a:fillRect/>
          </a:stretch>
        </p:blipFill>
        <p:spPr>
          <a:xfrm>
            <a:off x="5446712" y="3353826"/>
            <a:ext cx="3200400" cy="2457450"/>
          </a:xfrm>
          <a:prstGeom prst="rect">
            <a:avLst/>
          </a:prstGeom>
        </p:spPr>
      </p:pic>
    </p:spTree>
    <p:extLst>
      <p:ext uri="{BB962C8B-B14F-4D97-AF65-F5344CB8AC3E}">
        <p14:creationId xmlns:p14="http://schemas.microsoft.com/office/powerpoint/2010/main" val="15181382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smtClean="0">
                <a:solidFill>
                  <a:schemeClr val="accent2">
                    <a:lumMod val="50000"/>
                  </a:schemeClr>
                </a:solidFill>
              </a:rPr>
              <a:t>SMD Kondansatörler;</a:t>
            </a:r>
            <a:endParaRPr lang="tr-TR" dirty="0"/>
          </a:p>
          <a:p>
            <a:pPr algn="just"/>
            <a:r>
              <a:rPr lang="tr-TR" dirty="0"/>
              <a:t>Yüzey montaj teknolojisi ile üretilen devrelerde kondansatör olarak küçük boyutlu ve çok az yer kaplayan SMD kondansatörler </a:t>
            </a:r>
            <a:r>
              <a:rPr lang="tr-TR" dirty="0" smtClean="0"/>
              <a:t>kullanılır.</a:t>
            </a:r>
          </a:p>
          <a:p>
            <a:pPr algn="just"/>
            <a:r>
              <a:rPr lang="tr-TR" dirty="0" smtClean="0"/>
              <a:t>SMD </a:t>
            </a:r>
            <a:r>
              <a:rPr lang="tr-TR" dirty="0"/>
              <a:t>kondansatörler genellikle seramik, elektrolitik ve tantal malzemelerden yapılır. </a:t>
            </a:r>
            <a:endParaRPr lang="tr-TR" dirty="0" smtClean="0"/>
          </a:p>
          <a:p>
            <a:pPr algn="just"/>
            <a:r>
              <a:rPr lang="tr-TR" dirty="0" smtClean="0"/>
              <a:t>SMD </a:t>
            </a:r>
            <a:r>
              <a:rPr lang="tr-TR" dirty="0"/>
              <a:t>dirençler gibi standart kılıf yapılarında üretilir.</a:t>
            </a:r>
            <a:endParaRPr lang="tr-TR" dirty="0" smtClean="0"/>
          </a:p>
        </p:txBody>
      </p:sp>
    </p:spTree>
    <p:extLst>
      <p:ext uri="{BB962C8B-B14F-4D97-AF65-F5344CB8AC3E}">
        <p14:creationId xmlns:p14="http://schemas.microsoft.com/office/powerpoint/2010/main" val="6971520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smtClean="0">
                <a:solidFill>
                  <a:schemeClr val="accent2">
                    <a:lumMod val="50000"/>
                  </a:schemeClr>
                </a:solidFill>
              </a:rPr>
              <a:t>SMD Seramik Kondansatör Kodları;</a:t>
            </a:r>
            <a:r>
              <a:rPr lang="tr-TR" dirty="0" smtClean="0"/>
              <a:t> </a:t>
            </a:r>
            <a:endParaRPr lang="tr-TR" dirty="0"/>
          </a:p>
          <a:p>
            <a:pPr algn="just"/>
            <a:r>
              <a:rPr lang="tr-TR" dirty="0"/>
              <a:t>SMD seramik kondansatörler </a:t>
            </a:r>
            <a:r>
              <a:rPr lang="tr-TR" dirty="0" smtClean="0"/>
              <a:t>düşük </a:t>
            </a:r>
            <a:r>
              <a:rPr lang="tr-TR" dirty="0"/>
              <a:t>kapasiteli ve kutupsuzdur. </a:t>
            </a:r>
            <a:endParaRPr lang="tr-TR" dirty="0" smtClean="0"/>
          </a:p>
          <a:p>
            <a:pPr algn="just"/>
            <a:r>
              <a:rPr lang="tr-TR" dirty="0" smtClean="0"/>
              <a:t>Yüzey </a:t>
            </a:r>
            <a:r>
              <a:rPr lang="tr-TR" dirty="0"/>
              <a:t>montaj teknolojisinde en fazla kullanılan SMD kondansatör </a:t>
            </a:r>
            <a:r>
              <a:rPr lang="tr-TR" dirty="0" smtClean="0"/>
              <a:t>çeşididir</a:t>
            </a:r>
            <a:r>
              <a:rPr lang="tr-TR" dirty="0"/>
              <a:t>. </a:t>
            </a:r>
            <a:endParaRPr lang="tr-TR" dirty="0" smtClean="0"/>
          </a:p>
          <a:p>
            <a:pPr algn="just"/>
            <a:r>
              <a:rPr lang="tr-TR" dirty="0" smtClean="0"/>
              <a:t>SMD </a:t>
            </a:r>
            <a:r>
              <a:rPr lang="tr-TR" dirty="0"/>
              <a:t>seramik kondansatörler kahverengi veya haki </a:t>
            </a:r>
            <a:r>
              <a:rPr lang="tr-TR" dirty="0" smtClean="0"/>
              <a:t>yeşil </a:t>
            </a:r>
            <a:r>
              <a:rPr lang="tr-TR" dirty="0"/>
              <a:t>renkli kılıf yapılarıyla ayırt edilebilir. </a:t>
            </a:r>
            <a:endParaRPr lang="tr-TR" dirty="0" smtClean="0"/>
          </a:p>
          <a:p>
            <a:pPr algn="just"/>
            <a:r>
              <a:rPr lang="tr-TR" dirty="0" smtClean="0"/>
              <a:t>Ancak </a:t>
            </a:r>
            <a:r>
              <a:rPr lang="tr-TR" dirty="0"/>
              <a:t>SMD seramik kondansatörler üzerinde genelde bir kod bulunmaz.</a:t>
            </a:r>
            <a:endParaRPr lang="tr-TR" dirty="0" smtClean="0"/>
          </a:p>
        </p:txBody>
      </p:sp>
      <p:pic>
        <p:nvPicPr>
          <p:cNvPr id="4" name="Resim 3"/>
          <p:cNvPicPr>
            <a:picLocks noChangeAspect="1"/>
          </p:cNvPicPr>
          <p:nvPr/>
        </p:nvPicPr>
        <p:blipFill>
          <a:blip r:embed="rId2"/>
          <a:stretch>
            <a:fillRect/>
          </a:stretch>
        </p:blipFill>
        <p:spPr>
          <a:xfrm>
            <a:off x="5670549" y="4662487"/>
            <a:ext cx="2752725" cy="1190625"/>
          </a:xfrm>
          <a:prstGeom prst="rect">
            <a:avLst/>
          </a:prstGeom>
        </p:spPr>
      </p:pic>
    </p:spTree>
    <p:extLst>
      <p:ext uri="{BB962C8B-B14F-4D97-AF65-F5344CB8AC3E}">
        <p14:creationId xmlns:p14="http://schemas.microsoft.com/office/powerpoint/2010/main" val="29190646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smtClean="0">
                <a:solidFill>
                  <a:schemeClr val="accent2">
                    <a:lumMod val="50000"/>
                  </a:schemeClr>
                </a:solidFill>
              </a:rPr>
              <a:t>SMD Seramik Kondansatör Kodları;</a:t>
            </a:r>
            <a:r>
              <a:rPr lang="tr-TR" dirty="0" smtClean="0"/>
              <a:t> </a:t>
            </a:r>
            <a:endParaRPr lang="tr-TR" dirty="0"/>
          </a:p>
          <a:p>
            <a:pPr algn="just"/>
            <a:r>
              <a:rPr lang="tr-TR" dirty="0"/>
              <a:t>SMD seramik kondansatörler üzerlerinde bir ya da iki harf ve bir rakamdan </a:t>
            </a:r>
            <a:r>
              <a:rPr lang="tr-TR" dirty="0" smtClean="0"/>
              <a:t>oluşan </a:t>
            </a:r>
            <a:r>
              <a:rPr lang="tr-TR" dirty="0"/>
              <a:t>kod bulunur. </a:t>
            </a:r>
            <a:endParaRPr lang="tr-TR" dirty="0" smtClean="0"/>
          </a:p>
          <a:p>
            <a:pPr algn="just"/>
            <a:r>
              <a:rPr lang="tr-TR" dirty="0" smtClean="0"/>
              <a:t>SMD </a:t>
            </a:r>
            <a:r>
              <a:rPr lang="tr-TR" dirty="0"/>
              <a:t>seramik kondansatör üzerinde bulunan kodda bulunan harf ve rakam </a:t>
            </a:r>
            <a:r>
              <a:rPr lang="tr-TR" dirty="0" err="1"/>
              <a:t>pikofarad</a:t>
            </a:r>
            <a:r>
              <a:rPr lang="tr-TR" dirty="0"/>
              <a:t> (</a:t>
            </a:r>
            <a:r>
              <a:rPr lang="tr-TR" dirty="0" err="1"/>
              <a:t>pF</a:t>
            </a:r>
            <a:r>
              <a:rPr lang="tr-TR" dirty="0"/>
              <a:t>) cinsinden kapasite değerini gösterir. </a:t>
            </a:r>
            <a:endParaRPr lang="tr-TR" dirty="0" smtClean="0"/>
          </a:p>
          <a:p>
            <a:pPr algn="just"/>
            <a:r>
              <a:rPr lang="tr-TR" b="1" i="1" dirty="0" smtClean="0"/>
              <a:t>Örneğin </a:t>
            </a:r>
            <a:r>
              <a:rPr lang="tr-TR" b="1" i="1" dirty="0"/>
              <a:t>K3 kodlu bir SMD seramik kondansatörün kapasite değeri K3 = 2,4 x 103 </a:t>
            </a:r>
            <a:r>
              <a:rPr lang="tr-TR" b="1" i="1" dirty="0" err="1"/>
              <a:t>pF</a:t>
            </a:r>
            <a:r>
              <a:rPr lang="tr-TR" b="1" i="1" dirty="0"/>
              <a:t> = 2400 </a:t>
            </a:r>
            <a:r>
              <a:rPr lang="tr-TR" b="1" i="1" dirty="0" err="1"/>
              <a:t>pF</a:t>
            </a:r>
            <a:r>
              <a:rPr lang="tr-TR" b="1" i="1" dirty="0"/>
              <a:t> = 2,4 </a:t>
            </a:r>
            <a:r>
              <a:rPr lang="tr-TR" b="1" i="1" dirty="0" err="1"/>
              <a:t>nF’dir</a:t>
            </a:r>
            <a:r>
              <a:rPr lang="tr-TR" b="1" i="1" dirty="0"/>
              <a:t>. </a:t>
            </a:r>
            <a:endParaRPr lang="tr-TR" b="1" i="1" dirty="0" smtClean="0"/>
          </a:p>
        </p:txBody>
      </p:sp>
    </p:spTree>
    <p:extLst>
      <p:ext uri="{BB962C8B-B14F-4D97-AF65-F5344CB8AC3E}">
        <p14:creationId xmlns:p14="http://schemas.microsoft.com/office/powerpoint/2010/main" val="34966336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smtClean="0">
                <a:solidFill>
                  <a:schemeClr val="accent2">
                    <a:lumMod val="50000"/>
                  </a:schemeClr>
                </a:solidFill>
              </a:rPr>
              <a:t>SMD Seramik Kondansatör Kodları;</a:t>
            </a:r>
            <a:r>
              <a:rPr lang="tr-TR" dirty="0" smtClean="0"/>
              <a:t> </a:t>
            </a:r>
            <a:endParaRPr lang="tr-TR" dirty="0"/>
          </a:p>
          <a:p>
            <a:pPr algn="just"/>
            <a:r>
              <a:rPr lang="tr-TR" dirty="0"/>
              <a:t>Bazı üretici firmalar bir harf ve bir rakam haricinde kendilerini tanımlamak amacıyla kondansatör değerini gösteren kod önüne bir harf yazar. </a:t>
            </a:r>
            <a:endParaRPr lang="tr-TR" dirty="0" smtClean="0"/>
          </a:p>
          <a:p>
            <a:pPr algn="just"/>
            <a:r>
              <a:rPr lang="tr-TR" b="1" i="1" dirty="0" smtClean="0"/>
              <a:t>Örneğin </a:t>
            </a:r>
            <a:r>
              <a:rPr lang="tr-TR" b="1" i="1" dirty="0"/>
              <a:t>KA2 kodlu bir SMD seramik kondansatörde K harfi kondansatörün </a:t>
            </a:r>
            <a:r>
              <a:rPr lang="tr-TR" b="1" i="1" dirty="0" err="1"/>
              <a:t>Kemet</a:t>
            </a:r>
            <a:r>
              <a:rPr lang="tr-TR" b="1" i="1" dirty="0"/>
              <a:t> firması tarafından üretildiğini, A2 kodu ise kapasite değerinin A2 = 1,0 x 102 </a:t>
            </a:r>
            <a:r>
              <a:rPr lang="tr-TR" b="1" i="1" dirty="0" err="1"/>
              <a:t>pF</a:t>
            </a:r>
            <a:r>
              <a:rPr lang="tr-TR" b="1" i="1" dirty="0"/>
              <a:t> = 100 </a:t>
            </a:r>
            <a:r>
              <a:rPr lang="tr-TR" b="1" i="1" dirty="0" err="1"/>
              <a:t>pF</a:t>
            </a:r>
            <a:r>
              <a:rPr lang="tr-TR" b="1" i="1" dirty="0"/>
              <a:t> olduğunu ifade eder. </a:t>
            </a:r>
            <a:endParaRPr lang="tr-TR" b="1" i="1" dirty="0" smtClean="0"/>
          </a:p>
        </p:txBody>
      </p:sp>
      <p:pic>
        <p:nvPicPr>
          <p:cNvPr id="4" name="Resim 3"/>
          <p:cNvPicPr>
            <a:picLocks noChangeAspect="1"/>
          </p:cNvPicPr>
          <p:nvPr/>
        </p:nvPicPr>
        <p:blipFill>
          <a:blip r:embed="rId2"/>
          <a:stretch>
            <a:fillRect/>
          </a:stretch>
        </p:blipFill>
        <p:spPr>
          <a:xfrm>
            <a:off x="4860924" y="4125203"/>
            <a:ext cx="4371975" cy="2676525"/>
          </a:xfrm>
          <a:prstGeom prst="rect">
            <a:avLst/>
          </a:prstGeom>
        </p:spPr>
      </p:pic>
    </p:spTree>
    <p:extLst>
      <p:ext uri="{BB962C8B-B14F-4D97-AF65-F5344CB8AC3E}">
        <p14:creationId xmlns:p14="http://schemas.microsoft.com/office/powerpoint/2010/main" val="184382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smtClean="0">
                <a:solidFill>
                  <a:schemeClr val="accent2">
                    <a:lumMod val="50000"/>
                  </a:schemeClr>
                </a:solidFill>
              </a:rPr>
              <a:t>SMD </a:t>
            </a:r>
            <a:r>
              <a:rPr lang="tr-TR" b="1" dirty="0">
                <a:solidFill>
                  <a:schemeClr val="accent2">
                    <a:lumMod val="50000"/>
                  </a:schemeClr>
                </a:solidFill>
              </a:rPr>
              <a:t>Elektrolitik Kondansatör </a:t>
            </a:r>
            <a:r>
              <a:rPr lang="tr-TR" b="1" dirty="0" smtClean="0">
                <a:solidFill>
                  <a:schemeClr val="accent2">
                    <a:lumMod val="50000"/>
                  </a:schemeClr>
                </a:solidFill>
              </a:rPr>
              <a:t>Kodları; </a:t>
            </a:r>
            <a:endParaRPr lang="tr-TR" dirty="0"/>
          </a:p>
          <a:p>
            <a:pPr algn="just"/>
            <a:r>
              <a:rPr lang="tr-TR" dirty="0"/>
              <a:t>SMD kondansatörler içerisinde en çok kullanılan diğer kondansatör </a:t>
            </a:r>
            <a:r>
              <a:rPr lang="tr-TR" dirty="0" smtClean="0"/>
              <a:t>çeşididir</a:t>
            </a:r>
            <a:r>
              <a:rPr lang="tr-TR" dirty="0"/>
              <a:t>. Bu kondansatörler genellikle kutuplu ve çok yüksek kapasitelidir. </a:t>
            </a:r>
            <a:endParaRPr lang="tr-TR" dirty="0" smtClean="0"/>
          </a:p>
          <a:p>
            <a:pPr algn="just"/>
            <a:r>
              <a:rPr lang="tr-TR" dirty="0" smtClean="0"/>
              <a:t>SMD </a:t>
            </a:r>
            <a:r>
              <a:rPr lang="tr-TR" dirty="0"/>
              <a:t>elektrolitik kondansatörlerin kapasite değeri </a:t>
            </a:r>
            <a:r>
              <a:rPr lang="el-GR" dirty="0"/>
              <a:t>μ</a:t>
            </a:r>
            <a:r>
              <a:rPr lang="tr-TR" dirty="0"/>
              <a:t>F cinsinden olacak </a:t>
            </a:r>
            <a:r>
              <a:rPr lang="tr-TR" dirty="0" smtClean="0"/>
              <a:t>şekilde </a:t>
            </a:r>
            <a:r>
              <a:rPr lang="tr-TR" dirty="0"/>
              <a:t>rakamlarla gösterilir.  </a:t>
            </a:r>
          </a:p>
          <a:p>
            <a:pPr algn="just"/>
            <a:r>
              <a:rPr lang="tr-TR" b="1" i="1" dirty="0"/>
              <a:t>Örneğin 22 16 V kodu kondansatörün kapasitesinin 22µF, </a:t>
            </a:r>
            <a:r>
              <a:rPr lang="tr-TR" b="1" i="1" dirty="0" smtClean="0"/>
              <a:t>çalışma </a:t>
            </a:r>
            <a:r>
              <a:rPr lang="tr-TR" b="1" i="1" dirty="0"/>
              <a:t>geriliminin 16 volt olduğunu ifade eder.</a:t>
            </a:r>
            <a:endParaRPr lang="tr-TR" b="1" i="1" dirty="0" smtClean="0"/>
          </a:p>
        </p:txBody>
      </p:sp>
      <p:pic>
        <p:nvPicPr>
          <p:cNvPr id="5" name="Resim 4"/>
          <p:cNvPicPr>
            <a:picLocks noChangeAspect="1"/>
          </p:cNvPicPr>
          <p:nvPr/>
        </p:nvPicPr>
        <p:blipFill>
          <a:blip r:embed="rId2"/>
          <a:stretch>
            <a:fillRect/>
          </a:stretch>
        </p:blipFill>
        <p:spPr>
          <a:xfrm>
            <a:off x="6065837" y="4616767"/>
            <a:ext cx="1962150" cy="1647825"/>
          </a:xfrm>
          <a:prstGeom prst="rect">
            <a:avLst/>
          </a:prstGeom>
        </p:spPr>
      </p:pic>
    </p:spTree>
    <p:extLst>
      <p:ext uri="{BB962C8B-B14F-4D97-AF65-F5344CB8AC3E}">
        <p14:creationId xmlns:p14="http://schemas.microsoft.com/office/powerpoint/2010/main" val="27978534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smtClean="0">
                <a:solidFill>
                  <a:schemeClr val="accent2">
                    <a:lumMod val="50000"/>
                  </a:schemeClr>
                </a:solidFill>
              </a:rPr>
              <a:t>SMD </a:t>
            </a:r>
            <a:r>
              <a:rPr lang="tr-TR" b="1" dirty="0">
                <a:solidFill>
                  <a:schemeClr val="accent2">
                    <a:lumMod val="50000"/>
                  </a:schemeClr>
                </a:solidFill>
              </a:rPr>
              <a:t>Elektrolitik Kondansatör </a:t>
            </a:r>
            <a:r>
              <a:rPr lang="tr-TR" b="1" dirty="0" smtClean="0">
                <a:solidFill>
                  <a:schemeClr val="accent2">
                    <a:lumMod val="50000"/>
                  </a:schemeClr>
                </a:solidFill>
              </a:rPr>
              <a:t>Kodları; </a:t>
            </a:r>
            <a:endParaRPr lang="tr-TR" dirty="0"/>
          </a:p>
          <a:p>
            <a:pPr algn="just"/>
            <a:r>
              <a:rPr lang="tr-TR" dirty="0"/>
              <a:t>Bazı SMD elektrolitik kondansatörlerde ise kapasite değeri ve </a:t>
            </a:r>
            <a:r>
              <a:rPr lang="tr-TR" dirty="0" smtClean="0"/>
              <a:t>çalışma </a:t>
            </a:r>
            <a:r>
              <a:rPr lang="tr-TR" dirty="0"/>
              <a:t>gerilimi değerleri kodlama ile belirtilir. Bu kod bir harf ve üç rakamdan </a:t>
            </a:r>
            <a:r>
              <a:rPr lang="tr-TR" dirty="0" smtClean="0"/>
              <a:t>oluşur</a:t>
            </a:r>
            <a:r>
              <a:rPr lang="tr-TR" dirty="0"/>
              <a:t>. Birinci basamakta bulunan harf </a:t>
            </a:r>
            <a:r>
              <a:rPr lang="tr-TR" dirty="0" smtClean="0"/>
              <a:t>çalışma </a:t>
            </a:r>
            <a:r>
              <a:rPr lang="tr-TR" dirty="0"/>
              <a:t>gerilimini (volt) </a:t>
            </a:r>
            <a:r>
              <a:rPr lang="tr-TR" dirty="0" smtClean="0"/>
              <a:t>gösterir.</a:t>
            </a:r>
            <a:endParaRPr lang="tr-TR" b="1" i="1" dirty="0" smtClean="0"/>
          </a:p>
        </p:txBody>
      </p:sp>
      <p:pic>
        <p:nvPicPr>
          <p:cNvPr id="4" name="Resim 3"/>
          <p:cNvPicPr>
            <a:picLocks noChangeAspect="1"/>
          </p:cNvPicPr>
          <p:nvPr/>
        </p:nvPicPr>
        <p:blipFill>
          <a:blip r:embed="rId2"/>
          <a:stretch>
            <a:fillRect/>
          </a:stretch>
        </p:blipFill>
        <p:spPr>
          <a:xfrm>
            <a:off x="5942012" y="3463144"/>
            <a:ext cx="2209800" cy="2266950"/>
          </a:xfrm>
          <a:prstGeom prst="rect">
            <a:avLst/>
          </a:prstGeom>
        </p:spPr>
      </p:pic>
    </p:spTree>
    <p:extLst>
      <p:ext uri="{BB962C8B-B14F-4D97-AF65-F5344CB8AC3E}">
        <p14:creationId xmlns:p14="http://schemas.microsoft.com/office/powerpoint/2010/main" val="39796074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smtClean="0">
                <a:solidFill>
                  <a:schemeClr val="accent2">
                    <a:lumMod val="50000"/>
                  </a:schemeClr>
                </a:solidFill>
              </a:rPr>
              <a:t>SMD </a:t>
            </a:r>
            <a:r>
              <a:rPr lang="tr-TR" b="1" dirty="0">
                <a:solidFill>
                  <a:schemeClr val="accent2">
                    <a:lumMod val="50000"/>
                  </a:schemeClr>
                </a:solidFill>
              </a:rPr>
              <a:t>Elektrolitik Kondansatör </a:t>
            </a:r>
            <a:r>
              <a:rPr lang="tr-TR" b="1" dirty="0" smtClean="0">
                <a:solidFill>
                  <a:schemeClr val="accent2">
                    <a:lumMod val="50000"/>
                  </a:schemeClr>
                </a:solidFill>
              </a:rPr>
              <a:t>Kodları; </a:t>
            </a:r>
            <a:endParaRPr lang="tr-TR" dirty="0"/>
          </a:p>
          <a:p>
            <a:pPr algn="just"/>
            <a:r>
              <a:rPr lang="tr-TR" dirty="0"/>
              <a:t>Rakamlar ise </a:t>
            </a:r>
            <a:r>
              <a:rPr lang="tr-TR" dirty="0" err="1"/>
              <a:t>pikofarad</a:t>
            </a:r>
            <a:r>
              <a:rPr lang="tr-TR" dirty="0"/>
              <a:t> (</a:t>
            </a:r>
            <a:r>
              <a:rPr lang="tr-TR" dirty="0" err="1"/>
              <a:t>pF</a:t>
            </a:r>
            <a:r>
              <a:rPr lang="tr-TR" dirty="0"/>
              <a:t>) cinsinden kapasite değerinin ifade eder. Bu rakamların ilk ikisi kapasite değerini, üçüncüsü ise çarpanını belirler. </a:t>
            </a:r>
          </a:p>
          <a:p>
            <a:pPr algn="just"/>
            <a:r>
              <a:rPr lang="tr-TR" b="1" i="1" dirty="0"/>
              <a:t>Örneğin A226 kodlu SMD elektrolitik kondansatörün </a:t>
            </a:r>
            <a:r>
              <a:rPr lang="tr-TR" b="1" i="1" dirty="0" smtClean="0"/>
              <a:t>çalışma </a:t>
            </a:r>
            <a:r>
              <a:rPr lang="tr-TR" b="1" i="1" dirty="0"/>
              <a:t>gerilimi 10 volt ve kapasite değeri 226 = 22 x 106 </a:t>
            </a:r>
            <a:r>
              <a:rPr lang="tr-TR" b="1" i="1" dirty="0" err="1"/>
              <a:t>pF</a:t>
            </a:r>
            <a:r>
              <a:rPr lang="tr-TR" b="1" i="1" dirty="0"/>
              <a:t> = 22 x 103 </a:t>
            </a:r>
            <a:r>
              <a:rPr lang="tr-TR" b="1" i="1" dirty="0" err="1"/>
              <a:t>nF</a:t>
            </a:r>
            <a:r>
              <a:rPr lang="tr-TR" b="1" i="1" dirty="0"/>
              <a:t> = 22 µF’dir. </a:t>
            </a:r>
            <a:endParaRPr lang="tr-TR" b="1" i="1" dirty="0" smtClean="0"/>
          </a:p>
        </p:txBody>
      </p:sp>
    </p:spTree>
    <p:extLst>
      <p:ext uri="{BB962C8B-B14F-4D97-AF65-F5344CB8AC3E}">
        <p14:creationId xmlns:p14="http://schemas.microsoft.com/office/powerpoint/2010/main" val="7761774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smtClean="0">
                <a:solidFill>
                  <a:schemeClr val="accent2">
                    <a:lumMod val="50000"/>
                  </a:schemeClr>
                </a:solidFill>
              </a:rPr>
              <a:t>SMD </a:t>
            </a:r>
            <a:r>
              <a:rPr lang="tr-TR" b="1" dirty="0">
                <a:solidFill>
                  <a:schemeClr val="accent2">
                    <a:lumMod val="50000"/>
                  </a:schemeClr>
                </a:solidFill>
              </a:rPr>
              <a:t>Elektrolitik Kondansatör </a:t>
            </a:r>
            <a:r>
              <a:rPr lang="tr-TR" b="1" dirty="0" smtClean="0">
                <a:solidFill>
                  <a:schemeClr val="accent2">
                    <a:lumMod val="50000"/>
                  </a:schemeClr>
                </a:solidFill>
              </a:rPr>
              <a:t>Kodları; </a:t>
            </a:r>
            <a:endParaRPr lang="tr-TR" dirty="0"/>
          </a:p>
          <a:p>
            <a:pPr algn="just"/>
            <a:r>
              <a:rPr lang="tr-TR" dirty="0"/>
              <a:t>SMD tantal kondansatörler, SMD </a:t>
            </a:r>
            <a:r>
              <a:rPr lang="tr-TR" dirty="0" err="1"/>
              <a:t>elekrolitik</a:t>
            </a:r>
            <a:r>
              <a:rPr lang="tr-TR" dirty="0"/>
              <a:t> kondansatör sınıfına giren bir </a:t>
            </a:r>
            <a:r>
              <a:rPr lang="tr-TR" dirty="0" smtClean="0"/>
              <a:t>çeşit </a:t>
            </a:r>
            <a:r>
              <a:rPr lang="tr-TR" dirty="0"/>
              <a:t>SMD elemandır. </a:t>
            </a:r>
            <a:endParaRPr lang="tr-TR" dirty="0" smtClean="0"/>
          </a:p>
          <a:p>
            <a:pPr algn="just"/>
            <a:r>
              <a:rPr lang="tr-TR" dirty="0" smtClean="0"/>
              <a:t>İki </a:t>
            </a:r>
            <a:r>
              <a:rPr lang="tr-TR" dirty="0"/>
              <a:t>kondansatör arasındaki tek fark </a:t>
            </a:r>
            <a:r>
              <a:rPr lang="tr-TR" dirty="0" err="1"/>
              <a:t>elektolitik</a:t>
            </a:r>
            <a:r>
              <a:rPr lang="tr-TR" dirty="0"/>
              <a:t> kondansatörlerde alüminyum plaka </a:t>
            </a:r>
            <a:r>
              <a:rPr lang="tr-TR" dirty="0" smtClean="0"/>
              <a:t>kullanılırken </a:t>
            </a:r>
            <a:r>
              <a:rPr lang="tr-TR" dirty="0"/>
              <a:t>tantal kondansatörlerde </a:t>
            </a:r>
            <a:r>
              <a:rPr lang="tr-TR" dirty="0" err="1"/>
              <a:t>tantalyum</a:t>
            </a:r>
            <a:r>
              <a:rPr lang="tr-TR" dirty="0"/>
              <a:t> adı verilen madde </a:t>
            </a:r>
            <a:r>
              <a:rPr lang="tr-TR" dirty="0" smtClean="0"/>
              <a:t>kullanılmıştır</a:t>
            </a:r>
            <a:r>
              <a:rPr lang="tr-TR" dirty="0"/>
              <a:t>. </a:t>
            </a:r>
            <a:endParaRPr lang="tr-TR" dirty="0" smtClean="0"/>
          </a:p>
          <a:p>
            <a:pPr algn="just"/>
            <a:r>
              <a:rPr lang="tr-TR" dirty="0" smtClean="0"/>
              <a:t>Ölçümleri </a:t>
            </a:r>
            <a:r>
              <a:rPr lang="tr-TR" dirty="0"/>
              <a:t>normal alüminyum elektrolitik kondansatörler </a:t>
            </a:r>
            <a:r>
              <a:rPr lang="tr-TR" dirty="0" smtClean="0"/>
              <a:t>gibidir.</a:t>
            </a:r>
            <a:endParaRPr lang="tr-TR" b="1" i="1" dirty="0" smtClean="0"/>
          </a:p>
        </p:txBody>
      </p:sp>
      <p:pic>
        <p:nvPicPr>
          <p:cNvPr id="4" name="Resim 3"/>
          <p:cNvPicPr>
            <a:picLocks noChangeAspect="1"/>
          </p:cNvPicPr>
          <p:nvPr/>
        </p:nvPicPr>
        <p:blipFill>
          <a:blip r:embed="rId2"/>
          <a:stretch>
            <a:fillRect/>
          </a:stretch>
        </p:blipFill>
        <p:spPr>
          <a:xfrm>
            <a:off x="6175374" y="4723521"/>
            <a:ext cx="1743075" cy="1181100"/>
          </a:xfrm>
          <a:prstGeom prst="rect">
            <a:avLst/>
          </a:prstGeom>
        </p:spPr>
      </p:pic>
    </p:spTree>
    <p:extLst>
      <p:ext uri="{BB962C8B-B14F-4D97-AF65-F5344CB8AC3E}">
        <p14:creationId xmlns:p14="http://schemas.microsoft.com/office/powerpoint/2010/main" val="271091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buNone/>
            </a:pPr>
            <a:r>
              <a:rPr lang="tr-TR" b="1" dirty="0" smtClean="0">
                <a:solidFill>
                  <a:schemeClr val="accent2">
                    <a:lumMod val="50000"/>
                  </a:schemeClr>
                </a:solidFill>
              </a:rPr>
              <a:t>SMD Elemanlar</a:t>
            </a:r>
          </a:p>
          <a:p>
            <a:pPr algn="just"/>
            <a:r>
              <a:rPr lang="tr-TR" dirty="0"/>
              <a:t>Teknolojik </a:t>
            </a:r>
            <a:r>
              <a:rPr lang="tr-TR" dirty="0" smtClean="0"/>
              <a:t>gelişmeler </a:t>
            </a:r>
            <a:r>
              <a:rPr lang="tr-TR" dirty="0"/>
              <a:t>ve tüketici talepleri cep telefonu, bilgisayar, televizyon vb. cihazların küçülmesine neden </a:t>
            </a:r>
            <a:r>
              <a:rPr lang="tr-TR" dirty="0" smtClean="0"/>
              <a:t>olmuştur. </a:t>
            </a:r>
          </a:p>
          <a:p>
            <a:pPr algn="just"/>
            <a:r>
              <a:rPr lang="tr-TR" dirty="0" smtClean="0"/>
              <a:t>Bu </a:t>
            </a:r>
            <a:r>
              <a:rPr lang="tr-TR" dirty="0"/>
              <a:t>cihazlar bir veya daha fazla elektronik baskı devre kartına sahiptir. </a:t>
            </a:r>
            <a:endParaRPr lang="tr-TR" dirty="0" smtClean="0"/>
          </a:p>
          <a:p>
            <a:pPr algn="just"/>
            <a:r>
              <a:rPr lang="tr-TR" dirty="0"/>
              <a:t>Baskı devre kartları devre elemanlarının montajının yapıldığı yüzeylerden ve bu elemanları birbirine bağlayan hatlardan </a:t>
            </a:r>
            <a:r>
              <a:rPr lang="tr-TR" dirty="0" smtClean="0"/>
              <a:t>oluşur. </a:t>
            </a:r>
          </a:p>
          <a:p>
            <a:pPr algn="just"/>
            <a:r>
              <a:rPr lang="tr-TR" dirty="0" smtClean="0"/>
              <a:t>Elektronik </a:t>
            </a:r>
            <a:r>
              <a:rPr lang="tr-TR" dirty="0"/>
              <a:t>devre elemanları, </a:t>
            </a:r>
            <a:r>
              <a:rPr lang="tr-TR" b="1" i="1" dirty="0"/>
              <a:t>deliklere montaj teknolojisi (Through Hole </a:t>
            </a:r>
            <a:r>
              <a:rPr lang="tr-TR" b="1" i="1" dirty="0" err="1"/>
              <a:t>Technology</a:t>
            </a:r>
            <a:r>
              <a:rPr lang="tr-TR" b="1" i="1" dirty="0"/>
              <a:t> – THT) ve yüzey montaj teknolojisi (</a:t>
            </a:r>
            <a:r>
              <a:rPr lang="tr-TR" b="1" i="1" dirty="0" err="1"/>
              <a:t>Surface</a:t>
            </a:r>
            <a:r>
              <a:rPr lang="tr-TR" b="1" i="1" dirty="0"/>
              <a:t> </a:t>
            </a:r>
            <a:r>
              <a:rPr lang="tr-TR" b="1" i="1" dirty="0" err="1"/>
              <a:t>Mount</a:t>
            </a:r>
            <a:r>
              <a:rPr lang="tr-TR" b="1" i="1" dirty="0"/>
              <a:t> </a:t>
            </a:r>
            <a:r>
              <a:rPr lang="tr-TR" b="1" i="1" dirty="0" err="1"/>
              <a:t>Technology</a:t>
            </a:r>
            <a:r>
              <a:rPr lang="tr-TR" b="1" i="1" dirty="0"/>
              <a:t> – SMT) </a:t>
            </a:r>
            <a:r>
              <a:rPr lang="tr-TR" dirty="0"/>
              <a:t>olmak üzere iki yöntem ile baskı devreye monte edilir.</a:t>
            </a:r>
          </a:p>
        </p:txBody>
      </p:sp>
    </p:spTree>
    <p:extLst>
      <p:ext uri="{BB962C8B-B14F-4D97-AF65-F5344CB8AC3E}">
        <p14:creationId xmlns:p14="http://schemas.microsoft.com/office/powerpoint/2010/main" val="11673567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smtClean="0">
                <a:solidFill>
                  <a:schemeClr val="accent2">
                    <a:lumMod val="50000"/>
                  </a:schemeClr>
                </a:solidFill>
              </a:rPr>
              <a:t>SMD Kondansatörlerin Ölçülmesi; </a:t>
            </a:r>
            <a:endParaRPr lang="tr-TR" dirty="0"/>
          </a:p>
          <a:p>
            <a:pPr algn="just"/>
            <a:r>
              <a:rPr lang="tr-TR" dirty="0"/>
              <a:t>Pasif SMD elemanlarının değerlerinin ölçülmesi ve sağlamlık kontrollerinin yapılabilmesi için birçok </a:t>
            </a:r>
            <a:r>
              <a:rPr lang="tr-TR" dirty="0" smtClean="0"/>
              <a:t>çeşit </a:t>
            </a:r>
            <a:r>
              <a:rPr lang="tr-TR" dirty="0"/>
              <a:t>cihaz mevcuttur. </a:t>
            </a:r>
            <a:endParaRPr lang="tr-TR" dirty="0" smtClean="0"/>
          </a:p>
          <a:p>
            <a:pPr algn="just"/>
            <a:r>
              <a:rPr lang="tr-TR" dirty="0" smtClean="0"/>
              <a:t>Resimde </a:t>
            </a:r>
            <a:r>
              <a:rPr lang="tr-TR" dirty="0"/>
              <a:t>bu cihazlara örnek olarak bir </a:t>
            </a:r>
            <a:r>
              <a:rPr lang="tr-TR" b="1" i="1" dirty="0"/>
              <a:t>cımbız RLC metre </a:t>
            </a:r>
            <a:r>
              <a:rPr lang="tr-TR" dirty="0"/>
              <a:t>görülmektedir. </a:t>
            </a:r>
            <a:endParaRPr lang="tr-TR" dirty="0" smtClean="0"/>
          </a:p>
          <a:p>
            <a:pPr algn="just"/>
            <a:r>
              <a:rPr lang="tr-TR" dirty="0" smtClean="0"/>
              <a:t>Bu </a:t>
            </a:r>
            <a:r>
              <a:rPr lang="tr-TR" dirty="0"/>
              <a:t>cihazla yardımıyla SMD elemanların direnç, kapasite ve </a:t>
            </a:r>
            <a:r>
              <a:rPr lang="tr-TR" dirty="0" err="1"/>
              <a:t>endüktans</a:t>
            </a:r>
            <a:r>
              <a:rPr lang="tr-TR" dirty="0"/>
              <a:t> değerleri ölçülebilir.</a:t>
            </a:r>
            <a:endParaRPr lang="tr-TR" b="1" i="1" dirty="0" smtClean="0"/>
          </a:p>
        </p:txBody>
      </p:sp>
      <p:pic>
        <p:nvPicPr>
          <p:cNvPr id="5" name="Resim 4"/>
          <p:cNvPicPr>
            <a:picLocks noChangeAspect="1"/>
          </p:cNvPicPr>
          <p:nvPr/>
        </p:nvPicPr>
        <p:blipFill>
          <a:blip r:embed="rId2"/>
          <a:stretch>
            <a:fillRect/>
          </a:stretch>
        </p:blipFill>
        <p:spPr>
          <a:xfrm>
            <a:off x="5494337" y="4312920"/>
            <a:ext cx="3105150" cy="1428750"/>
          </a:xfrm>
          <a:prstGeom prst="rect">
            <a:avLst/>
          </a:prstGeom>
        </p:spPr>
      </p:pic>
    </p:spTree>
    <p:extLst>
      <p:ext uri="{BB962C8B-B14F-4D97-AF65-F5344CB8AC3E}">
        <p14:creationId xmlns:p14="http://schemas.microsoft.com/office/powerpoint/2010/main" val="37983421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smtClean="0">
                <a:solidFill>
                  <a:schemeClr val="accent2">
                    <a:lumMod val="50000"/>
                  </a:schemeClr>
                </a:solidFill>
              </a:rPr>
              <a:t>SMD </a:t>
            </a:r>
            <a:r>
              <a:rPr lang="tr-TR" b="1" dirty="0" smtClean="0">
                <a:solidFill>
                  <a:schemeClr val="accent2">
                    <a:lumMod val="50000"/>
                  </a:schemeClr>
                </a:solidFill>
              </a:rPr>
              <a:t>Kodlar; </a:t>
            </a:r>
            <a:endParaRPr lang="tr-TR" dirty="0"/>
          </a:p>
          <a:p>
            <a:pPr algn="just"/>
            <a:r>
              <a:rPr lang="tr-TR" dirty="0"/>
              <a:t>Yüzey montaj teknolojisinde üretilen yarı iletken devre elemanları (diyot, BJT transistor, JFET, MOSFET gibi) genellikle benzer kılıf yapılarına sahiptir. </a:t>
            </a:r>
            <a:endParaRPr lang="tr-TR" dirty="0" smtClean="0"/>
          </a:p>
          <a:p>
            <a:pPr algn="just"/>
            <a:r>
              <a:rPr lang="tr-TR" dirty="0" smtClean="0"/>
              <a:t>Klasik </a:t>
            </a:r>
            <a:r>
              <a:rPr lang="tr-TR" dirty="0"/>
              <a:t>bir diyot veya transistor üzerinde ne olduğu yazılıdır ve rahatlıkla okunabilir. </a:t>
            </a:r>
            <a:endParaRPr lang="tr-TR" dirty="0" smtClean="0"/>
          </a:p>
          <a:p>
            <a:pPr algn="just"/>
            <a:r>
              <a:rPr lang="tr-TR" dirty="0" smtClean="0"/>
              <a:t>Ancak </a:t>
            </a:r>
            <a:r>
              <a:rPr lang="tr-TR" dirty="0"/>
              <a:t>SMD elemanların boyutlarının küçük olması nedeniyle üzerlerinde 2 ya da 3 basamaklı karakterlerden </a:t>
            </a:r>
            <a:r>
              <a:rPr lang="tr-TR" dirty="0" smtClean="0"/>
              <a:t>oluşan </a:t>
            </a:r>
            <a:r>
              <a:rPr lang="tr-TR" dirty="0"/>
              <a:t>kod bulunur.</a:t>
            </a:r>
            <a:endParaRPr lang="tr-TR" b="1" i="1" dirty="0" smtClean="0"/>
          </a:p>
        </p:txBody>
      </p:sp>
    </p:spTree>
    <p:extLst>
      <p:ext uri="{BB962C8B-B14F-4D97-AF65-F5344CB8AC3E}">
        <p14:creationId xmlns:p14="http://schemas.microsoft.com/office/powerpoint/2010/main" val="16640705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smtClean="0">
                <a:solidFill>
                  <a:schemeClr val="accent2">
                    <a:lumMod val="50000"/>
                  </a:schemeClr>
                </a:solidFill>
              </a:rPr>
              <a:t>SMD </a:t>
            </a:r>
            <a:r>
              <a:rPr lang="tr-TR" b="1" dirty="0" smtClean="0">
                <a:solidFill>
                  <a:schemeClr val="accent2">
                    <a:lumMod val="50000"/>
                  </a:schemeClr>
                </a:solidFill>
              </a:rPr>
              <a:t>Kodlar; </a:t>
            </a:r>
            <a:endParaRPr lang="tr-TR" dirty="0"/>
          </a:p>
          <a:p>
            <a:pPr algn="just"/>
            <a:r>
              <a:rPr lang="tr-TR" dirty="0"/>
              <a:t>Bir SMD elemanı tanımak için üzerlerinde yazan kodun ne anlama geldiğini iyi bilmek gerekir. </a:t>
            </a:r>
            <a:endParaRPr lang="tr-TR" dirty="0" smtClean="0"/>
          </a:p>
          <a:p>
            <a:pPr algn="just"/>
            <a:r>
              <a:rPr lang="tr-TR" dirty="0" smtClean="0"/>
              <a:t>Ancak </a:t>
            </a:r>
            <a:r>
              <a:rPr lang="tr-TR" dirty="0"/>
              <a:t>SMD eleman üzerinde yazan kod elemanı tanımlamak için yeterli değildir. </a:t>
            </a:r>
            <a:endParaRPr lang="tr-TR" dirty="0" smtClean="0"/>
          </a:p>
          <a:p>
            <a:pPr algn="just"/>
            <a:r>
              <a:rPr lang="tr-TR" dirty="0" smtClean="0"/>
              <a:t>Çünkü </a:t>
            </a:r>
            <a:r>
              <a:rPr lang="tr-TR" dirty="0"/>
              <a:t>farklı SMD elemanlar aynı kodu üzerlerinde barındırabilir. Bu durumda SMD elemanın kılıf yapısı ayırt edici olur. </a:t>
            </a:r>
            <a:endParaRPr lang="tr-TR" dirty="0" smtClean="0"/>
          </a:p>
          <a:p>
            <a:pPr algn="just"/>
            <a:r>
              <a:rPr lang="tr-TR" dirty="0" smtClean="0"/>
              <a:t>İki </a:t>
            </a:r>
            <a:r>
              <a:rPr lang="tr-TR" dirty="0"/>
              <a:t>farklı SMD elemanın kodu aynı olsa da kılıf yapısı aynı olmaz. Bu nedenle bir SMD elemanın ne olduğunun </a:t>
            </a:r>
            <a:r>
              <a:rPr lang="tr-TR" dirty="0" smtClean="0"/>
              <a:t>anlaşılabilmesi </a:t>
            </a:r>
            <a:r>
              <a:rPr lang="tr-TR" dirty="0"/>
              <a:t>için ilk olarak kılıf yapısına bakılır.</a:t>
            </a:r>
            <a:endParaRPr lang="tr-TR" b="1" i="1" dirty="0" smtClean="0"/>
          </a:p>
        </p:txBody>
      </p:sp>
    </p:spTree>
    <p:extLst>
      <p:ext uri="{BB962C8B-B14F-4D97-AF65-F5344CB8AC3E}">
        <p14:creationId xmlns:p14="http://schemas.microsoft.com/office/powerpoint/2010/main" val="6965444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smtClean="0">
                <a:solidFill>
                  <a:schemeClr val="accent2">
                    <a:lumMod val="50000"/>
                  </a:schemeClr>
                </a:solidFill>
              </a:rPr>
              <a:t>SMD </a:t>
            </a:r>
            <a:r>
              <a:rPr lang="tr-TR" b="1" dirty="0" smtClean="0">
                <a:solidFill>
                  <a:schemeClr val="accent2">
                    <a:lumMod val="50000"/>
                  </a:schemeClr>
                </a:solidFill>
              </a:rPr>
              <a:t>Kodlar; </a:t>
            </a:r>
            <a:endParaRPr lang="tr-TR" dirty="0"/>
          </a:p>
          <a:p>
            <a:pPr algn="just"/>
            <a:r>
              <a:rPr lang="tr-TR" dirty="0"/>
              <a:t>SMD diyotlar en çok SOD (Small </a:t>
            </a:r>
            <a:r>
              <a:rPr lang="tr-TR" dirty="0" err="1"/>
              <a:t>Outline</a:t>
            </a:r>
            <a:r>
              <a:rPr lang="tr-TR" dirty="0"/>
              <a:t> </a:t>
            </a:r>
            <a:r>
              <a:rPr lang="tr-TR" dirty="0" err="1"/>
              <a:t>Diode</a:t>
            </a:r>
            <a:r>
              <a:rPr lang="tr-TR" dirty="0"/>
              <a:t>) ve MELF (Metal </a:t>
            </a:r>
            <a:r>
              <a:rPr lang="tr-TR" dirty="0" err="1"/>
              <a:t>Electrode</a:t>
            </a:r>
            <a:r>
              <a:rPr lang="tr-TR" dirty="0"/>
              <a:t> </a:t>
            </a:r>
            <a:r>
              <a:rPr lang="tr-TR" dirty="0" err="1"/>
              <a:t>Face</a:t>
            </a:r>
            <a:r>
              <a:rPr lang="tr-TR" dirty="0"/>
              <a:t> </a:t>
            </a:r>
            <a:r>
              <a:rPr lang="tr-TR" dirty="0" err="1"/>
              <a:t>Bonding</a:t>
            </a:r>
            <a:r>
              <a:rPr lang="tr-TR" dirty="0"/>
              <a:t>) kılıf yapılarında üretilir.</a:t>
            </a:r>
            <a:endParaRPr lang="tr-TR" b="1" i="1" dirty="0" smtClean="0"/>
          </a:p>
        </p:txBody>
      </p:sp>
      <p:pic>
        <p:nvPicPr>
          <p:cNvPr id="4" name="Resim 3"/>
          <p:cNvPicPr>
            <a:picLocks noChangeAspect="1"/>
          </p:cNvPicPr>
          <p:nvPr/>
        </p:nvPicPr>
        <p:blipFill>
          <a:blip r:embed="rId2"/>
          <a:stretch>
            <a:fillRect/>
          </a:stretch>
        </p:blipFill>
        <p:spPr>
          <a:xfrm>
            <a:off x="5151437" y="3376068"/>
            <a:ext cx="3790950" cy="1438275"/>
          </a:xfrm>
          <a:prstGeom prst="rect">
            <a:avLst/>
          </a:prstGeom>
        </p:spPr>
      </p:pic>
    </p:spTree>
    <p:extLst>
      <p:ext uri="{BB962C8B-B14F-4D97-AF65-F5344CB8AC3E}">
        <p14:creationId xmlns:p14="http://schemas.microsoft.com/office/powerpoint/2010/main" val="33768151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smtClean="0">
                <a:solidFill>
                  <a:schemeClr val="accent2">
                    <a:lumMod val="50000"/>
                  </a:schemeClr>
                </a:solidFill>
              </a:rPr>
              <a:t>SMD </a:t>
            </a:r>
            <a:r>
              <a:rPr lang="tr-TR" b="1" dirty="0" smtClean="0">
                <a:solidFill>
                  <a:schemeClr val="accent2">
                    <a:lumMod val="50000"/>
                  </a:schemeClr>
                </a:solidFill>
              </a:rPr>
              <a:t>Kodlar; </a:t>
            </a:r>
            <a:endParaRPr lang="tr-TR" dirty="0"/>
          </a:p>
          <a:p>
            <a:pPr algn="just"/>
            <a:r>
              <a:rPr lang="tr-TR" dirty="0"/>
              <a:t>SMD transistorlar ise en çok SOT (Small </a:t>
            </a:r>
            <a:r>
              <a:rPr lang="tr-TR" dirty="0" err="1"/>
              <a:t>Outline</a:t>
            </a:r>
            <a:r>
              <a:rPr lang="tr-TR" dirty="0"/>
              <a:t> </a:t>
            </a:r>
            <a:r>
              <a:rPr lang="tr-TR" dirty="0" err="1"/>
              <a:t>Transistore</a:t>
            </a:r>
            <a:r>
              <a:rPr lang="tr-TR" dirty="0"/>
              <a:t>) kılıf yapılarında üretilir.</a:t>
            </a:r>
            <a:endParaRPr lang="tr-TR" b="1" i="1" dirty="0" smtClean="0"/>
          </a:p>
        </p:txBody>
      </p:sp>
      <p:pic>
        <p:nvPicPr>
          <p:cNvPr id="5" name="Resim 4"/>
          <p:cNvPicPr>
            <a:picLocks noChangeAspect="1"/>
          </p:cNvPicPr>
          <p:nvPr/>
        </p:nvPicPr>
        <p:blipFill>
          <a:blip r:embed="rId2"/>
          <a:stretch>
            <a:fillRect/>
          </a:stretch>
        </p:blipFill>
        <p:spPr>
          <a:xfrm>
            <a:off x="4994274" y="3627120"/>
            <a:ext cx="4105275" cy="1371600"/>
          </a:xfrm>
          <a:prstGeom prst="rect">
            <a:avLst/>
          </a:prstGeom>
        </p:spPr>
      </p:pic>
    </p:spTree>
    <p:extLst>
      <p:ext uri="{BB962C8B-B14F-4D97-AF65-F5344CB8AC3E}">
        <p14:creationId xmlns:p14="http://schemas.microsoft.com/office/powerpoint/2010/main" val="33849312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smtClean="0">
                <a:solidFill>
                  <a:schemeClr val="accent2">
                    <a:lumMod val="50000"/>
                  </a:schemeClr>
                </a:solidFill>
              </a:rPr>
              <a:t>SMD </a:t>
            </a:r>
            <a:r>
              <a:rPr lang="tr-TR" b="1" dirty="0" smtClean="0">
                <a:solidFill>
                  <a:schemeClr val="accent2">
                    <a:lumMod val="50000"/>
                  </a:schemeClr>
                </a:solidFill>
              </a:rPr>
              <a:t>Kodlar; </a:t>
            </a:r>
            <a:endParaRPr lang="tr-TR" dirty="0"/>
          </a:p>
          <a:p>
            <a:pPr algn="just"/>
            <a:r>
              <a:rPr lang="tr-TR" dirty="0"/>
              <a:t>SMD elemanın kılıf yapısı belirlendikten sonra SMD kod tablosu yardımıyla eleman üzerinde yazan kod tespit edilir. SMD kod tablolarına internet üzerinden </a:t>
            </a:r>
            <a:r>
              <a:rPr lang="tr-TR" dirty="0" smtClean="0"/>
              <a:t>ulaşılabilir</a:t>
            </a:r>
            <a:r>
              <a:rPr lang="tr-TR" dirty="0"/>
              <a:t>. </a:t>
            </a:r>
            <a:endParaRPr lang="tr-TR" b="1" i="1" dirty="0" smtClean="0"/>
          </a:p>
        </p:txBody>
      </p:sp>
      <p:pic>
        <p:nvPicPr>
          <p:cNvPr id="4" name="Resim 3"/>
          <p:cNvPicPr>
            <a:picLocks noChangeAspect="1"/>
          </p:cNvPicPr>
          <p:nvPr/>
        </p:nvPicPr>
        <p:blipFill>
          <a:blip r:embed="rId2"/>
          <a:stretch>
            <a:fillRect/>
          </a:stretch>
        </p:blipFill>
        <p:spPr>
          <a:xfrm>
            <a:off x="4465637" y="3705498"/>
            <a:ext cx="5162550" cy="1981200"/>
          </a:xfrm>
          <a:prstGeom prst="rect">
            <a:avLst/>
          </a:prstGeom>
        </p:spPr>
      </p:pic>
    </p:spTree>
    <p:extLst>
      <p:ext uri="{BB962C8B-B14F-4D97-AF65-F5344CB8AC3E}">
        <p14:creationId xmlns:p14="http://schemas.microsoft.com/office/powerpoint/2010/main" val="4352104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a:solidFill>
                  <a:schemeClr val="accent3">
                    <a:lumMod val="75000"/>
                  </a:schemeClr>
                </a:solidFill>
              </a:rPr>
              <a:t>SMD Malzeme Lehimleme ve Sökme Elemanları</a:t>
            </a:r>
            <a:r>
              <a:rPr lang="tr-TR" b="1" dirty="0" smtClean="0">
                <a:solidFill>
                  <a:schemeClr val="accent3">
                    <a:lumMod val="75000"/>
                  </a:schemeClr>
                </a:solidFill>
              </a:rPr>
              <a:t>; </a:t>
            </a:r>
            <a:endParaRPr lang="tr-TR" b="1" dirty="0">
              <a:solidFill>
                <a:schemeClr val="accent3">
                  <a:lumMod val="75000"/>
                </a:schemeClr>
              </a:solidFill>
            </a:endParaRPr>
          </a:p>
          <a:p>
            <a:pPr algn="just"/>
            <a:r>
              <a:rPr lang="tr-TR" dirty="0"/>
              <a:t>SMD elemanların </a:t>
            </a:r>
            <a:r>
              <a:rPr lang="tr-TR" dirty="0" smtClean="0"/>
              <a:t>lehimlemesi </a:t>
            </a:r>
            <a:r>
              <a:rPr lang="tr-TR" dirty="0"/>
              <a:t>veya sökülmesinde havya, sıcak hava üfleyici veya bunların tümünü üzerinde barındıran SMD </a:t>
            </a:r>
            <a:r>
              <a:rPr lang="tr-TR" dirty="0" err="1"/>
              <a:t>Rework</a:t>
            </a:r>
            <a:r>
              <a:rPr lang="tr-TR" dirty="0"/>
              <a:t> </a:t>
            </a:r>
            <a:r>
              <a:rPr lang="tr-TR" dirty="0" smtClean="0"/>
              <a:t>İstasyonları </a:t>
            </a:r>
            <a:r>
              <a:rPr lang="tr-TR" dirty="0"/>
              <a:t>kullanılır.</a:t>
            </a:r>
            <a:endParaRPr lang="tr-TR" b="1" i="1" dirty="0" smtClean="0"/>
          </a:p>
        </p:txBody>
      </p:sp>
      <p:pic>
        <p:nvPicPr>
          <p:cNvPr id="1026" name="Picture 2" descr="smd rework stati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7440" y="3435508"/>
            <a:ext cx="4605246" cy="30567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md rework station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169" y="3570515"/>
            <a:ext cx="3150325" cy="315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2601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smtClean="0">
                <a:solidFill>
                  <a:schemeClr val="accent3">
                    <a:lumMod val="75000"/>
                  </a:schemeClr>
                </a:solidFill>
              </a:rPr>
              <a:t>Havya</a:t>
            </a:r>
            <a:r>
              <a:rPr lang="tr-TR" b="1" dirty="0" smtClean="0">
                <a:solidFill>
                  <a:schemeClr val="accent3">
                    <a:lumMod val="75000"/>
                  </a:schemeClr>
                </a:solidFill>
              </a:rPr>
              <a:t>; </a:t>
            </a:r>
            <a:endParaRPr lang="tr-TR" b="1" dirty="0">
              <a:solidFill>
                <a:schemeClr val="accent3">
                  <a:lumMod val="75000"/>
                </a:schemeClr>
              </a:solidFill>
            </a:endParaRPr>
          </a:p>
          <a:p>
            <a:pPr algn="just"/>
            <a:r>
              <a:rPr lang="tr-TR" dirty="0"/>
              <a:t>Geleneksel lehimleme elemanıdır. SMD elemanlarının </a:t>
            </a:r>
            <a:r>
              <a:rPr lang="tr-TR" dirty="0" err="1"/>
              <a:t>lehimlenmesi</a:t>
            </a:r>
            <a:r>
              <a:rPr lang="tr-TR" dirty="0"/>
              <a:t> </a:t>
            </a:r>
            <a:r>
              <a:rPr lang="tr-TR" dirty="0" smtClean="0"/>
              <a:t>işleminde </a:t>
            </a:r>
            <a:r>
              <a:rPr lang="tr-TR" dirty="0"/>
              <a:t>sıcaklık ayarlı, hassas havya istasyonları kullanılır. Havya ile yapılacak lehimleme </a:t>
            </a:r>
            <a:r>
              <a:rPr lang="tr-TR" dirty="0" smtClean="0"/>
              <a:t>işleminde </a:t>
            </a:r>
            <a:r>
              <a:rPr lang="tr-TR" dirty="0"/>
              <a:t>uygun havya ucunun seçimi önemlidir. </a:t>
            </a:r>
            <a:endParaRPr lang="tr-TR" b="1" i="1" dirty="0" smtClean="0"/>
          </a:p>
        </p:txBody>
      </p:sp>
      <p:pic>
        <p:nvPicPr>
          <p:cNvPr id="2050" name="Picture 2" descr="smd rework stati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0960" y="3426097"/>
            <a:ext cx="3431903" cy="3431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0233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smtClean="0">
                <a:solidFill>
                  <a:schemeClr val="accent3">
                    <a:lumMod val="75000"/>
                  </a:schemeClr>
                </a:solidFill>
              </a:rPr>
              <a:t>Havya uçları</a:t>
            </a:r>
            <a:r>
              <a:rPr lang="tr-TR" b="1" dirty="0" smtClean="0">
                <a:solidFill>
                  <a:schemeClr val="accent3">
                    <a:lumMod val="75000"/>
                  </a:schemeClr>
                </a:solidFill>
              </a:rPr>
              <a:t>; </a:t>
            </a:r>
            <a:endParaRPr lang="tr-TR" b="1" dirty="0">
              <a:solidFill>
                <a:schemeClr val="accent3">
                  <a:lumMod val="75000"/>
                </a:schemeClr>
              </a:solidFill>
            </a:endParaRPr>
          </a:p>
          <a:p>
            <a:pPr algn="just"/>
            <a:r>
              <a:rPr lang="tr-TR" dirty="0"/>
              <a:t>SMD elemanlar küçük boyutlu oldukları için kullanılacak havya ucu da ince olmalıdır. Aksi hâlde lehimleme </a:t>
            </a:r>
            <a:r>
              <a:rPr lang="tr-TR" dirty="0" smtClean="0"/>
              <a:t>işlemi </a:t>
            </a:r>
            <a:r>
              <a:rPr lang="tr-TR" dirty="0"/>
              <a:t>sırasında elemanın bacakları arasında kısa devreler </a:t>
            </a:r>
            <a:r>
              <a:rPr lang="tr-TR" dirty="0" smtClean="0"/>
              <a:t>oluşabilir</a:t>
            </a:r>
            <a:r>
              <a:rPr lang="tr-TR" dirty="0"/>
              <a:t>. Ancak havya ucunun çok ince seçilmesi ise sıcaklığın transferini ve dolayısı ile lehimin erimesini </a:t>
            </a:r>
            <a:r>
              <a:rPr lang="tr-TR" dirty="0" smtClean="0"/>
              <a:t>zorlaştırır</a:t>
            </a:r>
            <a:r>
              <a:rPr lang="tr-TR" dirty="0"/>
              <a:t>. Bu nedenle havya ucu olarak lehimleme </a:t>
            </a:r>
            <a:r>
              <a:rPr lang="tr-TR" dirty="0" smtClean="0"/>
              <a:t>işleminde </a:t>
            </a:r>
            <a:r>
              <a:rPr lang="tr-TR" dirty="0"/>
              <a:t>SMD elemanın bacak boyutlarına uygun en büyük uç seçilmelidir. </a:t>
            </a:r>
            <a:endParaRPr lang="tr-TR" b="1" i="1" dirty="0" smtClean="0"/>
          </a:p>
        </p:txBody>
      </p:sp>
      <p:pic>
        <p:nvPicPr>
          <p:cNvPr id="3074"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8257" y="4244573"/>
            <a:ext cx="4120424" cy="23712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avya uçları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6326" y="4368165"/>
            <a:ext cx="228600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5091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smtClean="0">
                <a:solidFill>
                  <a:schemeClr val="accent3">
                    <a:lumMod val="75000"/>
                  </a:schemeClr>
                </a:solidFill>
              </a:rPr>
              <a:t>Havya uçları</a:t>
            </a:r>
            <a:r>
              <a:rPr lang="tr-TR" b="1" dirty="0" smtClean="0">
                <a:solidFill>
                  <a:schemeClr val="accent3">
                    <a:lumMod val="75000"/>
                  </a:schemeClr>
                </a:solidFill>
              </a:rPr>
              <a:t>; </a:t>
            </a:r>
            <a:endParaRPr lang="tr-TR" b="1" dirty="0">
              <a:solidFill>
                <a:schemeClr val="accent3">
                  <a:lumMod val="75000"/>
                </a:schemeClr>
              </a:solidFill>
            </a:endParaRPr>
          </a:p>
          <a:p>
            <a:pPr algn="just"/>
            <a:r>
              <a:rPr lang="tr-TR" dirty="0"/>
              <a:t>SMD elemanlar, kılıf yapılarına bağlı olarak farklı farklı bacak yapısına sahiptir. Her SMD elemanın bacak yapısına uygun havya ucu ile </a:t>
            </a:r>
            <a:r>
              <a:rPr lang="tr-TR" dirty="0" err="1"/>
              <a:t>lehimlenmesi</a:t>
            </a:r>
            <a:r>
              <a:rPr lang="tr-TR" dirty="0"/>
              <a:t> ve özellikle sökülebilmesi için SMD elmanın kılıf yapısına uygun özel uçlar kullanılmalıdır. Bunlar yuvalı, dörtgen, tünel ve </a:t>
            </a:r>
            <a:r>
              <a:rPr lang="tr-TR" dirty="0" err="1"/>
              <a:t>spatula</a:t>
            </a:r>
            <a:r>
              <a:rPr lang="tr-TR" dirty="0"/>
              <a:t> tipli uçlardır. </a:t>
            </a:r>
            <a:endParaRPr lang="tr-TR" b="1" i="1" dirty="0" smtClean="0"/>
          </a:p>
        </p:txBody>
      </p:sp>
      <p:pic>
        <p:nvPicPr>
          <p:cNvPr id="4098" name="Picture 2" descr="havya uçları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853" y="3734614"/>
            <a:ext cx="2866117" cy="2866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373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44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buNone/>
            </a:pPr>
            <a:r>
              <a:rPr lang="tr-TR" b="1" dirty="0" smtClean="0">
                <a:solidFill>
                  <a:schemeClr val="accent2">
                    <a:lumMod val="50000"/>
                  </a:schemeClr>
                </a:solidFill>
              </a:rPr>
              <a:t>Deliklere Montaj Teknolojisi;</a:t>
            </a:r>
          </a:p>
          <a:p>
            <a:pPr algn="just"/>
            <a:r>
              <a:rPr lang="tr-TR" dirty="0"/>
              <a:t>Deliklere montaj teknolojisi, geleneksel olarak kullanılan yöntemdir. </a:t>
            </a:r>
            <a:endParaRPr lang="tr-TR" dirty="0" smtClean="0"/>
          </a:p>
          <a:p>
            <a:pPr algn="just"/>
            <a:r>
              <a:rPr lang="tr-TR" dirty="0" smtClean="0"/>
              <a:t>Elektronik </a:t>
            </a:r>
            <a:r>
              <a:rPr lang="tr-TR" dirty="0"/>
              <a:t>devre elemanlarının bacaklarının baskı devre kartı üzerinde yer alan deliklere </a:t>
            </a:r>
            <a:r>
              <a:rPr lang="tr-TR" dirty="0" smtClean="0"/>
              <a:t>yerleştirilmesi </a:t>
            </a:r>
            <a:r>
              <a:rPr lang="tr-TR" dirty="0"/>
              <a:t>ve baskı devre kartına bu delikler aracılığıyla lehimlenmesi yöntemidir. </a:t>
            </a:r>
          </a:p>
        </p:txBody>
      </p:sp>
      <p:pic>
        <p:nvPicPr>
          <p:cNvPr id="4" name="Resim 3"/>
          <p:cNvPicPr>
            <a:picLocks noChangeAspect="1"/>
          </p:cNvPicPr>
          <p:nvPr/>
        </p:nvPicPr>
        <p:blipFill>
          <a:blip r:embed="rId2"/>
          <a:stretch>
            <a:fillRect/>
          </a:stretch>
        </p:blipFill>
        <p:spPr>
          <a:xfrm>
            <a:off x="5489574" y="4212907"/>
            <a:ext cx="3114675" cy="1724025"/>
          </a:xfrm>
          <a:prstGeom prst="rect">
            <a:avLst/>
          </a:prstGeom>
        </p:spPr>
      </p:pic>
    </p:spTree>
    <p:extLst>
      <p:ext uri="{BB962C8B-B14F-4D97-AF65-F5344CB8AC3E}">
        <p14:creationId xmlns:p14="http://schemas.microsoft.com/office/powerpoint/2010/main" val="23766613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smtClean="0">
                <a:solidFill>
                  <a:schemeClr val="accent3">
                    <a:lumMod val="75000"/>
                  </a:schemeClr>
                </a:solidFill>
              </a:rPr>
              <a:t>Havya uçları</a:t>
            </a:r>
            <a:r>
              <a:rPr lang="tr-TR" b="1" dirty="0" smtClean="0">
                <a:solidFill>
                  <a:schemeClr val="accent3">
                    <a:lumMod val="75000"/>
                  </a:schemeClr>
                </a:solidFill>
              </a:rPr>
              <a:t>; </a:t>
            </a:r>
            <a:endParaRPr lang="tr-TR" b="1" dirty="0">
              <a:solidFill>
                <a:schemeClr val="accent3">
                  <a:lumMod val="75000"/>
                </a:schemeClr>
              </a:solidFill>
            </a:endParaRPr>
          </a:p>
          <a:p>
            <a:pPr algn="just"/>
            <a:r>
              <a:rPr lang="tr-TR" b="1" i="1" dirty="0" smtClean="0"/>
              <a:t>Yuvalı </a:t>
            </a:r>
            <a:r>
              <a:rPr lang="tr-TR" b="1" i="1" dirty="0"/>
              <a:t>uç: </a:t>
            </a:r>
            <a:r>
              <a:rPr lang="tr-TR" dirty="0"/>
              <a:t>Direnç, kondansatör, diyot, </a:t>
            </a:r>
            <a:r>
              <a:rPr lang="tr-TR" dirty="0" err="1"/>
              <a:t>transistör</a:t>
            </a:r>
            <a:r>
              <a:rPr lang="tr-TR" dirty="0"/>
              <a:t> gibi küçük SMD elemanlar için, </a:t>
            </a:r>
          </a:p>
          <a:p>
            <a:pPr algn="just"/>
            <a:r>
              <a:rPr lang="tr-TR" b="1" i="1" dirty="0" smtClean="0"/>
              <a:t>Dörtgen </a:t>
            </a:r>
            <a:r>
              <a:rPr lang="tr-TR" b="1" i="1" dirty="0"/>
              <a:t>(</a:t>
            </a:r>
            <a:r>
              <a:rPr lang="tr-TR" b="1" i="1" dirty="0" err="1"/>
              <a:t>Quad</a:t>
            </a:r>
            <a:r>
              <a:rPr lang="tr-TR" b="1" i="1" dirty="0"/>
              <a:t>) uç: </a:t>
            </a:r>
            <a:r>
              <a:rPr lang="tr-TR" dirty="0"/>
              <a:t>Dört tarafında da bacakları olan kılıf yapısına sahip SMD entegreler için, </a:t>
            </a:r>
          </a:p>
          <a:p>
            <a:pPr algn="just"/>
            <a:r>
              <a:rPr lang="tr-TR" b="1" i="1" dirty="0" smtClean="0"/>
              <a:t>Tünel </a:t>
            </a:r>
            <a:r>
              <a:rPr lang="tr-TR" b="1" i="1" dirty="0"/>
              <a:t>(</a:t>
            </a:r>
            <a:r>
              <a:rPr lang="tr-TR" b="1" i="1" dirty="0" err="1"/>
              <a:t>tunnel</a:t>
            </a:r>
            <a:r>
              <a:rPr lang="tr-TR" b="1" i="1" dirty="0"/>
              <a:t>) uç: </a:t>
            </a:r>
            <a:r>
              <a:rPr lang="tr-TR" dirty="0"/>
              <a:t>Bacakları iki yanda dizili olan kılıf yapısına sahip SMD entegreler için, </a:t>
            </a:r>
          </a:p>
          <a:p>
            <a:pPr algn="just"/>
            <a:r>
              <a:rPr lang="tr-TR" b="1" i="1" dirty="0" err="1" smtClean="0"/>
              <a:t>Spatula</a:t>
            </a:r>
            <a:r>
              <a:rPr lang="tr-TR" b="1" i="1" dirty="0" smtClean="0"/>
              <a:t> </a:t>
            </a:r>
            <a:r>
              <a:rPr lang="tr-TR" b="1" i="1" dirty="0"/>
              <a:t>tipli uç: </a:t>
            </a:r>
            <a:r>
              <a:rPr lang="tr-TR" dirty="0"/>
              <a:t>SMD entegreler söküldükten sonra kalan lehim artıklarını lehim emme fitili ile temizlemek için kullanılır.</a:t>
            </a:r>
            <a:endParaRPr lang="tr-TR" b="1" i="1" dirty="0" smtClean="0"/>
          </a:p>
        </p:txBody>
      </p:sp>
      <p:pic>
        <p:nvPicPr>
          <p:cNvPr id="5122" name="Picture 2" descr="havya uçları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4117" y="5192699"/>
            <a:ext cx="2565672" cy="163143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ikdörtgen havya ucu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3806" y="5158831"/>
            <a:ext cx="1699168" cy="1699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4741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smtClean="0">
                <a:solidFill>
                  <a:schemeClr val="accent3">
                    <a:lumMod val="75000"/>
                  </a:schemeClr>
                </a:solidFill>
              </a:rPr>
              <a:t>Havya uçları</a:t>
            </a:r>
            <a:r>
              <a:rPr lang="tr-TR" b="1" dirty="0" smtClean="0">
                <a:solidFill>
                  <a:schemeClr val="accent3">
                    <a:lumMod val="75000"/>
                  </a:schemeClr>
                </a:solidFill>
              </a:rPr>
              <a:t>; </a:t>
            </a:r>
            <a:endParaRPr lang="tr-TR" b="1" dirty="0">
              <a:solidFill>
                <a:schemeClr val="accent3">
                  <a:lumMod val="75000"/>
                </a:schemeClr>
              </a:solidFill>
            </a:endParaRPr>
          </a:p>
          <a:p>
            <a:pPr algn="just"/>
            <a:r>
              <a:rPr lang="tr-TR" dirty="0"/>
              <a:t>Normal havyaların </a:t>
            </a:r>
            <a:r>
              <a:rPr lang="tr-TR" dirty="0" smtClean="0"/>
              <a:t>dışında </a:t>
            </a:r>
            <a:r>
              <a:rPr lang="tr-TR" dirty="0"/>
              <a:t>SMD elemanların sökülmesi ve monte edilmesi için cımbız havyalar kullanılır. </a:t>
            </a:r>
            <a:endParaRPr lang="tr-TR" dirty="0" smtClean="0"/>
          </a:p>
          <a:p>
            <a:pPr algn="just"/>
            <a:r>
              <a:rPr lang="tr-TR" dirty="0"/>
              <a:t>Cımbız havya isminden </a:t>
            </a:r>
            <a:r>
              <a:rPr lang="tr-TR" dirty="0" smtClean="0"/>
              <a:t>anlaşılacağı </a:t>
            </a:r>
            <a:r>
              <a:rPr lang="tr-TR" dirty="0"/>
              <a:t>üzere hem cımbız hem de havya vazifesi görür. Cımbız havya ile SMD elemanın sökülmesi </a:t>
            </a:r>
            <a:r>
              <a:rPr lang="tr-TR" dirty="0" smtClean="0"/>
              <a:t>işleminde </a:t>
            </a:r>
            <a:r>
              <a:rPr lang="tr-TR" dirty="0"/>
              <a:t>havya özelliği ile lehimi eritilir ve cımbız özelliği ile elemanı yerinden kolaylıkla sökülür. Cımbız havyalarında SMD elemanın özelliğine uygun uçları vardır.</a:t>
            </a:r>
            <a:endParaRPr lang="tr-TR" b="1" i="1" dirty="0" smtClean="0"/>
          </a:p>
        </p:txBody>
      </p:sp>
      <p:pic>
        <p:nvPicPr>
          <p:cNvPr id="4" name="Resim 3"/>
          <p:cNvPicPr>
            <a:picLocks noChangeAspect="1"/>
          </p:cNvPicPr>
          <p:nvPr/>
        </p:nvPicPr>
        <p:blipFill>
          <a:blip r:embed="rId2"/>
          <a:stretch>
            <a:fillRect/>
          </a:stretch>
        </p:blipFill>
        <p:spPr>
          <a:xfrm>
            <a:off x="4994274" y="4684123"/>
            <a:ext cx="4105275" cy="1905000"/>
          </a:xfrm>
          <a:prstGeom prst="rect">
            <a:avLst/>
          </a:prstGeom>
        </p:spPr>
      </p:pic>
    </p:spTree>
    <p:extLst>
      <p:ext uri="{BB962C8B-B14F-4D97-AF65-F5344CB8AC3E}">
        <p14:creationId xmlns:p14="http://schemas.microsoft.com/office/powerpoint/2010/main" val="32721162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smtClean="0">
                <a:solidFill>
                  <a:schemeClr val="accent3">
                    <a:lumMod val="75000"/>
                  </a:schemeClr>
                </a:solidFill>
              </a:rPr>
              <a:t>Sıcak Hava Üfleyicisi</a:t>
            </a:r>
            <a:r>
              <a:rPr lang="tr-TR" b="1" dirty="0" smtClean="0">
                <a:solidFill>
                  <a:schemeClr val="accent3">
                    <a:lumMod val="75000"/>
                  </a:schemeClr>
                </a:solidFill>
              </a:rPr>
              <a:t>; </a:t>
            </a:r>
            <a:endParaRPr lang="tr-TR" b="1" dirty="0">
              <a:solidFill>
                <a:schemeClr val="accent3">
                  <a:lumMod val="75000"/>
                </a:schemeClr>
              </a:solidFill>
            </a:endParaRPr>
          </a:p>
          <a:p>
            <a:pPr algn="just"/>
            <a:r>
              <a:rPr lang="tr-TR" dirty="0"/>
              <a:t>SMD elemanların sökülmesinde kullanılan cihazdır. Sıcak hava üfleme </a:t>
            </a:r>
            <a:r>
              <a:rPr lang="tr-TR" dirty="0" smtClean="0"/>
              <a:t>işlemi </a:t>
            </a:r>
            <a:r>
              <a:rPr lang="tr-TR" dirty="0"/>
              <a:t>için ayarlı sıcak hava istasyonları, sıcak hava tabancaları veya SMT </a:t>
            </a:r>
            <a:r>
              <a:rPr lang="tr-TR" dirty="0" err="1"/>
              <a:t>rework</a:t>
            </a:r>
            <a:r>
              <a:rPr lang="tr-TR" dirty="0"/>
              <a:t> istasyonları kullanılır. </a:t>
            </a:r>
            <a:endParaRPr lang="tr-TR" dirty="0" smtClean="0"/>
          </a:p>
          <a:p>
            <a:pPr algn="just"/>
            <a:r>
              <a:rPr lang="tr-TR" dirty="0"/>
              <a:t>Sıcak hava üfleyicilerde sıcaklık ayarı ve hava </a:t>
            </a:r>
            <a:r>
              <a:rPr lang="tr-TR" dirty="0" smtClean="0"/>
              <a:t>akış </a:t>
            </a:r>
            <a:r>
              <a:rPr lang="tr-TR" dirty="0"/>
              <a:t>hızının ayarı için iki düğme bulunur. Sıcak hava üfleyicide hava </a:t>
            </a:r>
            <a:r>
              <a:rPr lang="tr-TR" dirty="0" smtClean="0"/>
              <a:t>akış </a:t>
            </a:r>
            <a:r>
              <a:rPr lang="tr-TR" dirty="0"/>
              <a:t>hızı sökülecek SMD elemanın; boyutuna, baskı devre ile temas ettiği yüzeyin büyüklüğüne, etrafındaki malzemeler ile yakınlığı ve sıklığına göre ayarlanır. </a:t>
            </a:r>
            <a:endParaRPr lang="tr-TR" b="1" i="1" dirty="0" smtClean="0"/>
          </a:p>
        </p:txBody>
      </p:sp>
      <p:pic>
        <p:nvPicPr>
          <p:cNvPr id="5" name="Resim 4"/>
          <p:cNvPicPr>
            <a:picLocks noChangeAspect="1"/>
          </p:cNvPicPr>
          <p:nvPr/>
        </p:nvPicPr>
        <p:blipFill>
          <a:blip r:embed="rId2"/>
          <a:stretch>
            <a:fillRect/>
          </a:stretch>
        </p:blipFill>
        <p:spPr>
          <a:xfrm>
            <a:off x="5946774" y="4730115"/>
            <a:ext cx="2200275" cy="1990725"/>
          </a:xfrm>
          <a:prstGeom prst="rect">
            <a:avLst/>
          </a:prstGeom>
        </p:spPr>
      </p:pic>
    </p:spTree>
    <p:extLst>
      <p:ext uri="{BB962C8B-B14F-4D97-AF65-F5344CB8AC3E}">
        <p14:creationId xmlns:p14="http://schemas.microsoft.com/office/powerpoint/2010/main" val="36504685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smtClean="0">
                <a:solidFill>
                  <a:schemeClr val="accent3">
                    <a:lumMod val="75000"/>
                  </a:schemeClr>
                </a:solidFill>
              </a:rPr>
              <a:t>Sıcak Hava Üfleyicisi</a:t>
            </a:r>
            <a:r>
              <a:rPr lang="tr-TR" b="1" dirty="0" smtClean="0">
                <a:solidFill>
                  <a:schemeClr val="accent3">
                    <a:lumMod val="75000"/>
                  </a:schemeClr>
                </a:solidFill>
              </a:rPr>
              <a:t>; </a:t>
            </a:r>
            <a:endParaRPr lang="tr-TR" b="1" dirty="0">
              <a:solidFill>
                <a:schemeClr val="accent3">
                  <a:lumMod val="75000"/>
                </a:schemeClr>
              </a:solidFill>
            </a:endParaRPr>
          </a:p>
          <a:p>
            <a:pPr algn="just"/>
            <a:r>
              <a:rPr lang="tr-TR" dirty="0"/>
              <a:t>SMD elemanın kılıf yapısına uygun olarak havya ucu seçildiği gibi sıcak hava üfleyici aparatın ucu da seçilmelidir. Sıcak hava üfleyici uçlarına </a:t>
            </a:r>
            <a:r>
              <a:rPr lang="tr-TR" b="1" i="1" dirty="0"/>
              <a:t>“</a:t>
            </a:r>
            <a:r>
              <a:rPr lang="tr-TR" b="1" i="1" dirty="0" err="1"/>
              <a:t>nozzle</a:t>
            </a:r>
            <a:r>
              <a:rPr lang="tr-TR" b="1" i="1" dirty="0"/>
              <a:t>” </a:t>
            </a:r>
            <a:r>
              <a:rPr lang="tr-TR" dirty="0"/>
              <a:t>denir. </a:t>
            </a:r>
            <a:endParaRPr lang="tr-TR" dirty="0" smtClean="0"/>
          </a:p>
          <a:p>
            <a:pPr algn="just"/>
            <a:r>
              <a:rPr lang="tr-TR" dirty="0"/>
              <a:t>SMD elemanın kılıf yapına uygun </a:t>
            </a:r>
            <a:r>
              <a:rPr lang="tr-TR" dirty="0" err="1"/>
              <a:t>nozzle</a:t>
            </a:r>
            <a:r>
              <a:rPr lang="tr-TR" dirty="0"/>
              <a:t> ucunun seçilmesi sıcak havanın </a:t>
            </a:r>
            <a:r>
              <a:rPr lang="tr-TR" dirty="0" smtClean="0"/>
              <a:t>geniş </a:t>
            </a:r>
            <a:r>
              <a:rPr lang="tr-TR" dirty="0"/>
              <a:t>alanlara yayılarak karta hasar vermesinin önüne geçilmesini sağlar. </a:t>
            </a:r>
            <a:endParaRPr lang="tr-TR" b="1" i="1" dirty="0" smtClean="0"/>
          </a:p>
        </p:txBody>
      </p:sp>
      <p:pic>
        <p:nvPicPr>
          <p:cNvPr id="4" name="Resim 3"/>
          <p:cNvPicPr>
            <a:picLocks noChangeAspect="1"/>
          </p:cNvPicPr>
          <p:nvPr/>
        </p:nvPicPr>
        <p:blipFill>
          <a:blip r:embed="rId2"/>
          <a:stretch>
            <a:fillRect/>
          </a:stretch>
        </p:blipFill>
        <p:spPr>
          <a:xfrm>
            <a:off x="5703887" y="4597717"/>
            <a:ext cx="2686050" cy="1685925"/>
          </a:xfrm>
          <a:prstGeom prst="rect">
            <a:avLst/>
          </a:prstGeom>
        </p:spPr>
      </p:pic>
    </p:spTree>
    <p:extLst>
      <p:ext uri="{BB962C8B-B14F-4D97-AF65-F5344CB8AC3E}">
        <p14:creationId xmlns:p14="http://schemas.microsoft.com/office/powerpoint/2010/main" val="25235669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smtClean="0">
                <a:solidFill>
                  <a:schemeClr val="accent3">
                    <a:lumMod val="75000"/>
                  </a:schemeClr>
                </a:solidFill>
              </a:rPr>
              <a:t>SMD </a:t>
            </a:r>
            <a:r>
              <a:rPr lang="tr-TR" b="1" dirty="0" err="1" smtClean="0">
                <a:solidFill>
                  <a:schemeClr val="accent3">
                    <a:lumMod val="75000"/>
                  </a:schemeClr>
                </a:solidFill>
              </a:rPr>
              <a:t>Rework</a:t>
            </a:r>
            <a:r>
              <a:rPr lang="tr-TR" b="1" dirty="0" smtClean="0">
                <a:solidFill>
                  <a:schemeClr val="accent3">
                    <a:lumMod val="75000"/>
                  </a:schemeClr>
                </a:solidFill>
              </a:rPr>
              <a:t> İstasyonu; </a:t>
            </a:r>
            <a:endParaRPr lang="tr-TR" b="1" dirty="0">
              <a:solidFill>
                <a:schemeClr val="accent3">
                  <a:lumMod val="75000"/>
                </a:schemeClr>
              </a:solidFill>
            </a:endParaRPr>
          </a:p>
          <a:p>
            <a:pPr algn="just"/>
            <a:r>
              <a:rPr lang="tr-TR" dirty="0" smtClean="0"/>
              <a:t>Hem </a:t>
            </a:r>
            <a:r>
              <a:rPr lang="tr-TR" dirty="0"/>
              <a:t>havya hem de sıcak hava üfleyicisini üzerinde barındıran cihazlardır. Bu cihazların üzerinde ayrıca vakum pompası da bulunabilir</a:t>
            </a:r>
            <a:r>
              <a:rPr lang="tr-TR" dirty="0" smtClean="0"/>
              <a:t>.</a:t>
            </a:r>
          </a:p>
          <a:p>
            <a:pPr algn="just"/>
            <a:r>
              <a:rPr lang="tr-TR" dirty="0"/>
              <a:t>Vakum pompası hem havya hem de vakum özelliğine sahiptir. Bu özelliği sayesinde değdiği noktanın lehimini eritir ve bir düğme aracılığı ile eritilen bu lehimi vakumlayarak içine çeker. Vakum pompası, sökülen SMD elemanların geride bıraktığı lehim artıklarını temizlemek amacıyla kullanılır. </a:t>
            </a:r>
            <a:endParaRPr lang="tr-TR" b="1" i="1" dirty="0" smtClean="0"/>
          </a:p>
        </p:txBody>
      </p:sp>
      <p:pic>
        <p:nvPicPr>
          <p:cNvPr id="6146" name="Picture 2" descr="smd rework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8525" y="4540006"/>
            <a:ext cx="2854144" cy="1952234"/>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stretch>
            <a:fillRect/>
          </a:stretch>
        </p:blipFill>
        <p:spPr>
          <a:xfrm>
            <a:off x="4381907" y="4716023"/>
            <a:ext cx="2200275" cy="1600200"/>
          </a:xfrm>
          <a:prstGeom prst="rect">
            <a:avLst/>
          </a:prstGeom>
        </p:spPr>
      </p:pic>
    </p:spTree>
    <p:extLst>
      <p:ext uri="{BB962C8B-B14F-4D97-AF65-F5344CB8AC3E}">
        <p14:creationId xmlns:p14="http://schemas.microsoft.com/office/powerpoint/2010/main" val="11122118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smtClean="0">
                <a:solidFill>
                  <a:schemeClr val="accent3">
                    <a:lumMod val="75000"/>
                  </a:schemeClr>
                </a:solidFill>
              </a:rPr>
              <a:t>Baskı Devre Ön Isıtıcısı(</a:t>
            </a:r>
            <a:r>
              <a:rPr lang="tr-TR" b="1" dirty="0" err="1" smtClean="0">
                <a:solidFill>
                  <a:schemeClr val="accent3">
                    <a:lumMod val="75000"/>
                  </a:schemeClr>
                </a:solidFill>
              </a:rPr>
              <a:t>Preheater</a:t>
            </a:r>
            <a:r>
              <a:rPr lang="tr-TR" b="1" dirty="0" smtClean="0">
                <a:solidFill>
                  <a:schemeClr val="accent3">
                    <a:lumMod val="75000"/>
                  </a:schemeClr>
                </a:solidFill>
              </a:rPr>
              <a:t>)</a:t>
            </a:r>
            <a:r>
              <a:rPr lang="tr-TR" b="1" dirty="0" smtClean="0">
                <a:solidFill>
                  <a:schemeClr val="accent3">
                    <a:lumMod val="75000"/>
                  </a:schemeClr>
                </a:solidFill>
              </a:rPr>
              <a:t>; </a:t>
            </a:r>
            <a:endParaRPr lang="tr-TR" b="1" dirty="0">
              <a:solidFill>
                <a:schemeClr val="accent3">
                  <a:lumMod val="75000"/>
                </a:schemeClr>
              </a:solidFill>
            </a:endParaRPr>
          </a:p>
          <a:p>
            <a:pPr algn="just"/>
            <a:r>
              <a:rPr lang="tr-TR" dirty="0"/>
              <a:t>Baskı devre üzerinde bulunan büyük boyutlu bir SMD elemanın </a:t>
            </a:r>
            <a:r>
              <a:rPr lang="tr-TR" dirty="0" err="1"/>
              <a:t>lehimlenebilmesi</a:t>
            </a:r>
            <a:r>
              <a:rPr lang="tr-TR" dirty="0"/>
              <a:t> veya sökülebilmesi için gerekli sıcaklığa </a:t>
            </a:r>
            <a:r>
              <a:rPr lang="tr-TR" dirty="0" smtClean="0"/>
              <a:t>ulaşmak </a:t>
            </a:r>
            <a:r>
              <a:rPr lang="tr-TR" dirty="0"/>
              <a:t>uzun sürebilir. Bu ısıtma </a:t>
            </a:r>
            <a:r>
              <a:rPr lang="tr-TR" dirty="0" smtClean="0"/>
              <a:t>işlemi </a:t>
            </a:r>
            <a:r>
              <a:rPr lang="tr-TR" dirty="0"/>
              <a:t>baskı devreye, etrafında bulunan malzemelere (özellikle yarı iletken devre elemanlarına) veya lehimlere zarar vererek arızalar </a:t>
            </a:r>
            <a:r>
              <a:rPr lang="tr-TR" dirty="0" smtClean="0"/>
              <a:t>oluşturabilir</a:t>
            </a:r>
            <a:r>
              <a:rPr lang="tr-TR" dirty="0"/>
              <a:t>. Baskı devrenin fazla ısınmasını önlemek amacıyla baskı devre ön ısıtıcı kullanılır.</a:t>
            </a:r>
            <a:endParaRPr lang="tr-TR" b="1" i="1" dirty="0" smtClean="0"/>
          </a:p>
        </p:txBody>
      </p:sp>
      <p:pic>
        <p:nvPicPr>
          <p:cNvPr id="4" name="Resim 3"/>
          <p:cNvPicPr>
            <a:picLocks noChangeAspect="1"/>
          </p:cNvPicPr>
          <p:nvPr/>
        </p:nvPicPr>
        <p:blipFill>
          <a:blip r:embed="rId2"/>
          <a:stretch>
            <a:fillRect/>
          </a:stretch>
        </p:blipFill>
        <p:spPr>
          <a:xfrm>
            <a:off x="5008562" y="4478791"/>
            <a:ext cx="4076700" cy="1819275"/>
          </a:xfrm>
          <a:prstGeom prst="rect">
            <a:avLst/>
          </a:prstGeom>
        </p:spPr>
      </p:pic>
    </p:spTree>
    <p:extLst>
      <p:ext uri="{BB962C8B-B14F-4D97-AF65-F5344CB8AC3E}">
        <p14:creationId xmlns:p14="http://schemas.microsoft.com/office/powerpoint/2010/main" val="29102898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smtClean="0">
                <a:solidFill>
                  <a:schemeClr val="accent3">
                    <a:lumMod val="75000"/>
                  </a:schemeClr>
                </a:solidFill>
              </a:rPr>
              <a:t>Baskı Devre Ön Isıtıcısı(</a:t>
            </a:r>
            <a:r>
              <a:rPr lang="tr-TR" b="1" dirty="0" err="1" smtClean="0">
                <a:solidFill>
                  <a:schemeClr val="accent3">
                    <a:lumMod val="75000"/>
                  </a:schemeClr>
                </a:solidFill>
              </a:rPr>
              <a:t>Preheater</a:t>
            </a:r>
            <a:r>
              <a:rPr lang="tr-TR" b="1" dirty="0" smtClean="0">
                <a:solidFill>
                  <a:schemeClr val="accent3">
                    <a:lumMod val="75000"/>
                  </a:schemeClr>
                </a:solidFill>
              </a:rPr>
              <a:t>)</a:t>
            </a:r>
            <a:r>
              <a:rPr lang="tr-TR" b="1" dirty="0" smtClean="0">
                <a:solidFill>
                  <a:schemeClr val="accent3">
                    <a:lumMod val="75000"/>
                  </a:schemeClr>
                </a:solidFill>
              </a:rPr>
              <a:t>; </a:t>
            </a:r>
            <a:endParaRPr lang="tr-TR" b="1" dirty="0">
              <a:solidFill>
                <a:schemeClr val="accent3">
                  <a:lumMod val="75000"/>
                </a:schemeClr>
              </a:solidFill>
            </a:endParaRPr>
          </a:p>
          <a:p>
            <a:pPr algn="just"/>
            <a:r>
              <a:rPr lang="tr-TR" dirty="0"/>
              <a:t>Baskı devre ön ısıtıcı, baskı devre üzerinde yapılacak herhangi bir lehimleme veya sökme </a:t>
            </a:r>
            <a:r>
              <a:rPr lang="tr-TR" dirty="0" smtClean="0"/>
              <a:t>işleminden </a:t>
            </a:r>
            <a:r>
              <a:rPr lang="tr-TR" dirty="0"/>
              <a:t>önce baskı devreyi ısıtmak için kullanılır. Bu </a:t>
            </a:r>
            <a:r>
              <a:rPr lang="tr-TR" dirty="0" smtClean="0"/>
              <a:t>işlem </a:t>
            </a:r>
            <a:r>
              <a:rPr lang="tr-TR" dirty="0"/>
              <a:t>sayesinde baskı devrenin belirli bir sıcaklığa gelmesi sağlanır. Böylece eleman üzerine uygulanacak az ısı ile lehimin erime sıcaklığına </a:t>
            </a:r>
            <a:r>
              <a:rPr lang="tr-TR" dirty="0" smtClean="0"/>
              <a:t>ulaşılır</a:t>
            </a:r>
            <a:r>
              <a:rPr lang="tr-TR" dirty="0"/>
              <a:t>. Ön ısıtma </a:t>
            </a:r>
            <a:r>
              <a:rPr lang="tr-TR" dirty="0" smtClean="0"/>
              <a:t>işlemi </a:t>
            </a:r>
            <a:r>
              <a:rPr lang="tr-TR" dirty="0"/>
              <a:t>sayesinde lehimleme hataları </a:t>
            </a:r>
            <a:r>
              <a:rPr lang="tr-TR" dirty="0" smtClean="0"/>
              <a:t>azalmış </a:t>
            </a:r>
            <a:r>
              <a:rPr lang="tr-TR" dirty="0"/>
              <a:t>olur. Piyasada sıcak havalı ve </a:t>
            </a:r>
            <a:r>
              <a:rPr lang="tr-TR" dirty="0" smtClean="0"/>
              <a:t>ışıklı </a:t>
            </a:r>
            <a:r>
              <a:rPr lang="tr-TR" dirty="0"/>
              <a:t>olmak üzere iki türü vardır.</a:t>
            </a:r>
            <a:endParaRPr lang="tr-TR" b="1" i="1" dirty="0" smtClean="0"/>
          </a:p>
        </p:txBody>
      </p:sp>
      <p:pic>
        <p:nvPicPr>
          <p:cNvPr id="4" name="Resim 3"/>
          <p:cNvPicPr>
            <a:picLocks noChangeAspect="1"/>
          </p:cNvPicPr>
          <p:nvPr/>
        </p:nvPicPr>
        <p:blipFill>
          <a:blip r:embed="rId2"/>
          <a:stretch>
            <a:fillRect/>
          </a:stretch>
        </p:blipFill>
        <p:spPr>
          <a:xfrm>
            <a:off x="5008562" y="4478791"/>
            <a:ext cx="4076700" cy="1819275"/>
          </a:xfrm>
          <a:prstGeom prst="rect">
            <a:avLst/>
          </a:prstGeom>
        </p:spPr>
      </p:pic>
    </p:spTree>
    <p:extLst>
      <p:ext uri="{BB962C8B-B14F-4D97-AF65-F5344CB8AC3E}">
        <p14:creationId xmlns:p14="http://schemas.microsoft.com/office/powerpoint/2010/main" val="19217138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smtClean="0">
                <a:solidFill>
                  <a:schemeClr val="accent3">
                    <a:lumMod val="75000"/>
                  </a:schemeClr>
                </a:solidFill>
              </a:rPr>
              <a:t>Yardımcı Araçlar; </a:t>
            </a:r>
            <a:endParaRPr lang="tr-TR" b="1" dirty="0">
              <a:solidFill>
                <a:schemeClr val="accent3">
                  <a:lumMod val="75000"/>
                </a:schemeClr>
              </a:solidFill>
            </a:endParaRPr>
          </a:p>
          <a:p>
            <a:pPr algn="just"/>
            <a:r>
              <a:rPr lang="tr-TR" b="1" i="1" dirty="0" err="1"/>
              <a:t>Fluks</a:t>
            </a:r>
            <a:r>
              <a:rPr lang="tr-TR" b="1" i="1" dirty="0"/>
              <a:t>: </a:t>
            </a:r>
            <a:r>
              <a:rPr lang="tr-TR" dirty="0" err="1"/>
              <a:t>Lehimlenecek</a:t>
            </a:r>
            <a:r>
              <a:rPr lang="tr-TR" dirty="0"/>
              <a:t> metal yüzeyin üzerindeki oksit tabakasını temizleyen ve lehimleme sırasında sıcaklıktan dolayı </a:t>
            </a:r>
            <a:r>
              <a:rPr lang="tr-TR" dirty="0" smtClean="0"/>
              <a:t>oluşabilecek </a:t>
            </a:r>
            <a:r>
              <a:rPr lang="tr-TR" dirty="0"/>
              <a:t>yeni oksitlenmeleri engelleyen kimyasal bir </a:t>
            </a:r>
            <a:r>
              <a:rPr lang="tr-TR" dirty="0" smtClean="0"/>
              <a:t>bileşiktir</a:t>
            </a:r>
            <a:r>
              <a:rPr lang="tr-TR" dirty="0"/>
              <a:t>. Ayrıca ısının daha kolay iletilmesini sağlar. Bu sayede lehim yüzeye daha iyi yayılır.</a:t>
            </a:r>
            <a:endParaRPr lang="tr-TR" b="1" i="1" dirty="0" smtClean="0"/>
          </a:p>
        </p:txBody>
      </p:sp>
      <p:pic>
        <p:nvPicPr>
          <p:cNvPr id="10242" name="Picture 2" descr="fluk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7027" y="3643449"/>
            <a:ext cx="2848791" cy="2848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9024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smtClean="0">
                <a:solidFill>
                  <a:schemeClr val="accent3">
                    <a:lumMod val="75000"/>
                  </a:schemeClr>
                </a:solidFill>
              </a:rPr>
              <a:t>Yardımcı Araçlar; </a:t>
            </a:r>
            <a:endParaRPr lang="tr-TR" b="1" dirty="0">
              <a:solidFill>
                <a:schemeClr val="accent3">
                  <a:lumMod val="75000"/>
                </a:schemeClr>
              </a:solidFill>
            </a:endParaRPr>
          </a:p>
          <a:p>
            <a:pPr algn="just"/>
            <a:r>
              <a:rPr lang="tr-TR" b="1" i="1" dirty="0"/>
              <a:t>Lehim: </a:t>
            </a:r>
            <a:r>
              <a:rPr lang="tr-TR" dirty="0"/>
              <a:t>Kalay ile </a:t>
            </a:r>
            <a:r>
              <a:rPr lang="tr-TR" dirty="0" smtClean="0"/>
              <a:t>başka </a:t>
            </a:r>
            <a:r>
              <a:rPr lang="tr-TR" dirty="0"/>
              <a:t>bir metalin belli oranlarda </a:t>
            </a:r>
            <a:r>
              <a:rPr lang="tr-TR" dirty="0" smtClean="0"/>
              <a:t>alaşımından </a:t>
            </a:r>
            <a:r>
              <a:rPr lang="tr-TR" dirty="0"/>
              <a:t>meydana gelir. Lehimin erime sıcaklığı, kalay ile </a:t>
            </a:r>
            <a:r>
              <a:rPr lang="tr-TR" dirty="0" smtClean="0"/>
              <a:t>başka </a:t>
            </a:r>
            <a:r>
              <a:rPr lang="tr-TR" dirty="0"/>
              <a:t>bir metalin </a:t>
            </a:r>
            <a:r>
              <a:rPr lang="tr-TR" dirty="0" smtClean="0"/>
              <a:t>alaşım </a:t>
            </a:r>
            <a:r>
              <a:rPr lang="tr-TR" dirty="0"/>
              <a:t>oranına göre </a:t>
            </a:r>
            <a:r>
              <a:rPr lang="tr-TR" dirty="0" smtClean="0"/>
              <a:t>değişir</a:t>
            </a:r>
            <a:r>
              <a:rPr lang="tr-TR" dirty="0"/>
              <a:t>. Erime sıcaklığının artması, </a:t>
            </a:r>
            <a:r>
              <a:rPr lang="tr-TR" dirty="0" smtClean="0"/>
              <a:t>çalışma </a:t>
            </a:r>
            <a:r>
              <a:rPr lang="tr-TR" dirty="0"/>
              <a:t>sıcaklığının artması ve lehimleme ve sökme </a:t>
            </a:r>
            <a:r>
              <a:rPr lang="tr-TR" dirty="0" smtClean="0"/>
              <a:t>işleminde </a:t>
            </a:r>
            <a:r>
              <a:rPr lang="tr-TR" dirty="0"/>
              <a:t>uygulanan ısının artması anlamına gelir. SMD elemanların montajında genellikle 0,5 veya 0,75’lik lehim telleri kullanılır.</a:t>
            </a:r>
            <a:endParaRPr lang="tr-TR" b="1" i="1" dirty="0" smtClean="0"/>
          </a:p>
        </p:txBody>
      </p:sp>
      <p:pic>
        <p:nvPicPr>
          <p:cNvPr id="13314" name="Picture 2" descr="lehim tel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9908" y="4167551"/>
            <a:ext cx="2553289" cy="255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5329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smtClean="0">
                <a:solidFill>
                  <a:schemeClr val="accent3">
                    <a:lumMod val="75000"/>
                  </a:schemeClr>
                </a:solidFill>
              </a:rPr>
              <a:t>Yardımcı Araçlar; </a:t>
            </a:r>
            <a:endParaRPr lang="tr-TR" b="1" dirty="0">
              <a:solidFill>
                <a:schemeClr val="accent3">
                  <a:lumMod val="75000"/>
                </a:schemeClr>
              </a:solidFill>
            </a:endParaRPr>
          </a:p>
          <a:p>
            <a:pPr algn="just"/>
            <a:r>
              <a:rPr lang="tr-TR" b="1" i="1" dirty="0"/>
              <a:t>Krem lehim: </a:t>
            </a:r>
            <a:r>
              <a:rPr lang="tr-TR" dirty="0"/>
              <a:t>Sabit oranlarda homojen olarak </a:t>
            </a:r>
            <a:r>
              <a:rPr lang="tr-TR" dirty="0" smtClean="0"/>
              <a:t>karıştırılmış, </a:t>
            </a:r>
            <a:r>
              <a:rPr lang="tr-TR" dirty="0"/>
              <a:t>tam küresel, </a:t>
            </a:r>
            <a:r>
              <a:rPr lang="tr-TR" dirty="0" smtClean="0"/>
              <a:t>yumuşak </a:t>
            </a:r>
            <a:r>
              <a:rPr lang="tr-TR" dirty="0"/>
              <a:t>lehim parçacıkları ve yapılacak uygulamanın özelliğine göre </a:t>
            </a:r>
            <a:r>
              <a:rPr lang="tr-TR" dirty="0" smtClean="0"/>
              <a:t>seçilmiş </a:t>
            </a:r>
            <a:r>
              <a:rPr lang="tr-TR" dirty="0" err="1"/>
              <a:t>fluks</a:t>
            </a:r>
            <a:r>
              <a:rPr lang="tr-TR" dirty="0"/>
              <a:t> </a:t>
            </a:r>
            <a:r>
              <a:rPr lang="tr-TR" dirty="0" smtClean="0"/>
              <a:t>karışımlarıdır</a:t>
            </a:r>
            <a:r>
              <a:rPr lang="tr-TR" dirty="0"/>
              <a:t>. Krem lehim </a:t>
            </a:r>
            <a:r>
              <a:rPr lang="tr-TR" dirty="0" err="1"/>
              <a:t>fluks</a:t>
            </a:r>
            <a:r>
              <a:rPr lang="tr-TR" dirty="0"/>
              <a:t> içerdiğinden ayrıca </a:t>
            </a:r>
            <a:r>
              <a:rPr lang="tr-TR" dirty="0" err="1"/>
              <a:t>fluks</a:t>
            </a:r>
            <a:r>
              <a:rPr lang="tr-TR" dirty="0"/>
              <a:t> uygulanması gerekmez. QFP ve QFN kılıf yapındaki entegreler için kullanılır.</a:t>
            </a:r>
            <a:endParaRPr lang="tr-TR" b="1" i="1" dirty="0" smtClean="0"/>
          </a:p>
        </p:txBody>
      </p:sp>
      <p:pic>
        <p:nvPicPr>
          <p:cNvPr id="14338" name="Picture 2" descr="krem lehim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1912" y="4312920"/>
            <a:ext cx="3810000" cy="1857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784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44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buNone/>
            </a:pPr>
            <a:r>
              <a:rPr lang="tr-TR" b="1" dirty="0" smtClean="0">
                <a:solidFill>
                  <a:schemeClr val="accent2">
                    <a:lumMod val="50000"/>
                  </a:schemeClr>
                </a:solidFill>
              </a:rPr>
              <a:t>Yüzey Montaj Teknolojisi;</a:t>
            </a:r>
          </a:p>
          <a:p>
            <a:pPr algn="just"/>
            <a:r>
              <a:rPr lang="tr-TR" dirty="0"/>
              <a:t>Yüzey montaj teknolojisi ise elektronik devre elemanlarının baskılı devre kartının üzerine doğrudan </a:t>
            </a:r>
            <a:r>
              <a:rPr lang="tr-TR" dirty="0" smtClean="0"/>
              <a:t>yerleştirildikleri </a:t>
            </a:r>
            <a:r>
              <a:rPr lang="tr-TR" dirty="0"/>
              <a:t>yüzeye lehimlenmesi yöntemidir. </a:t>
            </a:r>
          </a:p>
        </p:txBody>
      </p:sp>
      <p:pic>
        <p:nvPicPr>
          <p:cNvPr id="5" name="Resim 4"/>
          <p:cNvPicPr>
            <a:picLocks noChangeAspect="1"/>
          </p:cNvPicPr>
          <p:nvPr/>
        </p:nvPicPr>
        <p:blipFill>
          <a:blip r:embed="rId2"/>
          <a:stretch>
            <a:fillRect/>
          </a:stretch>
        </p:blipFill>
        <p:spPr>
          <a:xfrm>
            <a:off x="6037262" y="3563912"/>
            <a:ext cx="2019300" cy="1828800"/>
          </a:xfrm>
          <a:prstGeom prst="rect">
            <a:avLst/>
          </a:prstGeom>
        </p:spPr>
      </p:pic>
    </p:spTree>
    <p:extLst>
      <p:ext uri="{BB962C8B-B14F-4D97-AF65-F5344CB8AC3E}">
        <p14:creationId xmlns:p14="http://schemas.microsoft.com/office/powerpoint/2010/main" val="30827778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smtClean="0">
                <a:solidFill>
                  <a:schemeClr val="accent3">
                    <a:lumMod val="75000"/>
                  </a:schemeClr>
                </a:solidFill>
              </a:rPr>
              <a:t>Yardımcı Araçlar; </a:t>
            </a:r>
            <a:endParaRPr lang="tr-TR" b="1" dirty="0">
              <a:solidFill>
                <a:schemeClr val="accent3">
                  <a:lumMod val="75000"/>
                </a:schemeClr>
              </a:solidFill>
            </a:endParaRPr>
          </a:p>
          <a:p>
            <a:pPr algn="just"/>
            <a:r>
              <a:rPr lang="tr-TR" b="1" i="1" dirty="0"/>
              <a:t>Cımbız: </a:t>
            </a:r>
            <a:r>
              <a:rPr lang="tr-TR" dirty="0"/>
              <a:t>Lehimleme ve sökme </a:t>
            </a:r>
            <a:r>
              <a:rPr lang="tr-TR" dirty="0" smtClean="0"/>
              <a:t>işlemi </a:t>
            </a:r>
            <a:r>
              <a:rPr lang="tr-TR" dirty="0"/>
              <a:t>sırasında SMD elemanı tutmak için kullanılır. SMD elemanların bozulmaması için </a:t>
            </a:r>
            <a:r>
              <a:rPr lang="tr-TR" dirty="0" err="1"/>
              <a:t>antistatik</a:t>
            </a:r>
            <a:r>
              <a:rPr lang="tr-TR" dirty="0"/>
              <a:t> cımbızlar kullanılır. </a:t>
            </a:r>
            <a:endParaRPr lang="tr-TR" dirty="0" smtClean="0"/>
          </a:p>
          <a:p>
            <a:pPr algn="just"/>
            <a:r>
              <a:rPr lang="tr-TR" b="1" i="1" dirty="0" smtClean="0"/>
              <a:t>Lehim </a:t>
            </a:r>
            <a:r>
              <a:rPr lang="tr-TR" b="1" i="1" dirty="0"/>
              <a:t>emme teli: </a:t>
            </a:r>
            <a:r>
              <a:rPr lang="tr-TR" dirty="0"/>
              <a:t>Esnek, örgülü </a:t>
            </a:r>
            <a:r>
              <a:rPr lang="tr-TR" dirty="0" err="1"/>
              <a:t>fluks</a:t>
            </a:r>
            <a:r>
              <a:rPr lang="tr-TR" dirty="0"/>
              <a:t> </a:t>
            </a:r>
            <a:r>
              <a:rPr lang="tr-TR" dirty="0" smtClean="0"/>
              <a:t>emdirilmiş </a:t>
            </a:r>
            <a:r>
              <a:rPr lang="tr-TR" dirty="0"/>
              <a:t>bir iletkendir. SMD elemanların sökülmesi </a:t>
            </a:r>
            <a:r>
              <a:rPr lang="tr-TR" dirty="0" smtClean="0"/>
              <a:t>işleminden </a:t>
            </a:r>
            <a:r>
              <a:rPr lang="tr-TR" dirty="0"/>
              <a:t>sonra “</a:t>
            </a:r>
            <a:r>
              <a:rPr lang="tr-TR" dirty="0" err="1"/>
              <a:t>pad”lerdeki</a:t>
            </a:r>
            <a:r>
              <a:rPr lang="tr-TR" dirty="0"/>
              <a:t> fazla lehimlerin temizlenmesi için kullanılır. </a:t>
            </a:r>
            <a:endParaRPr lang="tr-TR" b="1" i="1" dirty="0" smtClean="0"/>
          </a:p>
        </p:txBody>
      </p:sp>
      <p:pic>
        <p:nvPicPr>
          <p:cNvPr id="15362" name="Picture 2" descr="lehim emme tel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3787" y="4206240"/>
            <a:ext cx="428625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2573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smtClean="0">
                <a:solidFill>
                  <a:schemeClr val="accent3">
                    <a:lumMod val="75000"/>
                  </a:schemeClr>
                </a:solidFill>
              </a:rPr>
              <a:t>Yardımcı Araçlar; </a:t>
            </a:r>
            <a:endParaRPr lang="tr-TR" b="1" dirty="0">
              <a:solidFill>
                <a:schemeClr val="accent3">
                  <a:lumMod val="75000"/>
                </a:schemeClr>
              </a:solidFill>
            </a:endParaRPr>
          </a:p>
          <a:p>
            <a:pPr algn="just"/>
            <a:r>
              <a:rPr lang="tr-TR" b="1" i="1" dirty="0"/>
              <a:t>Elektronik mikroskop veya mercek: </a:t>
            </a:r>
            <a:r>
              <a:rPr lang="tr-TR" dirty="0"/>
              <a:t>Lehimleme </a:t>
            </a:r>
            <a:r>
              <a:rPr lang="tr-TR" dirty="0" smtClean="0"/>
              <a:t>işleminden </a:t>
            </a:r>
            <a:r>
              <a:rPr lang="tr-TR" dirty="0"/>
              <a:t>sonra bir kısa devre veya açık devrenin olup olmadığının kontrolü için kullanılır. </a:t>
            </a:r>
            <a:endParaRPr lang="tr-TR" dirty="0" smtClean="0"/>
          </a:p>
          <a:p>
            <a:pPr algn="just"/>
            <a:r>
              <a:rPr lang="tr-TR" b="1" i="1" dirty="0"/>
              <a:t>Temizleyiciler: </a:t>
            </a:r>
            <a:r>
              <a:rPr lang="tr-TR" dirty="0"/>
              <a:t>Lehimleme veya sökme </a:t>
            </a:r>
            <a:r>
              <a:rPr lang="tr-TR" dirty="0" smtClean="0"/>
              <a:t>işlemi </a:t>
            </a:r>
            <a:r>
              <a:rPr lang="tr-TR" dirty="0"/>
              <a:t>sonrasında baskı devre üzerinde kalan </a:t>
            </a:r>
            <a:r>
              <a:rPr lang="tr-TR" dirty="0" err="1"/>
              <a:t>fluks</a:t>
            </a:r>
            <a:r>
              <a:rPr lang="tr-TR" dirty="0"/>
              <a:t> artıklarının temizlenmesi için kullanılır. Bunlar </a:t>
            </a:r>
            <a:r>
              <a:rPr lang="tr-TR" dirty="0" err="1"/>
              <a:t>izopropil</a:t>
            </a:r>
            <a:r>
              <a:rPr lang="tr-TR" dirty="0"/>
              <a:t> alkol veya </a:t>
            </a:r>
            <a:r>
              <a:rPr lang="tr-TR" dirty="0" smtClean="0"/>
              <a:t>selülozik </a:t>
            </a:r>
            <a:r>
              <a:rPr lang="tr-TR" dirty="0"/>
              <a:t>tiner gibi hızlı uçucu özelliği olan çözücülerdir. Temizleyiciler devreye fırça yardımıyla uygulanır.</a:t>
            </a:r>
            <a:endParaRPr lang="tr-TR" b="1" i="1" dirty="0" smtClean="0"/>
          </a:p>
        </p:txBody>
      </p:sp>
    </p:spTree>
    <p:extLst>
      <p:ext uri="{BB962C8B-B14F-4D97-AF65-F5344CB8AC3E}">
        <p14:creationId xmlns:p14="http://schemas.microsoft.com/office/powerpoint/2010/main" val="16578025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6" name="İçerik Yer Tutucusu 2"/>
          <p:cNvSpPr>
            <a:spLocks noGrp="1"/>
          </p:cNvSpPr>
          <p:nvPr>
            <p:ph idx="1"/>
          </p:nvPr>
        </p:nvSpPr>
        <p:spPr>
          <a:xfrm>
            <a:off x="2589211" y="1762338"/>
            <a:ext cx="8915400" cy="4489269"/>
          </a:xfrm>
        </p:spPr>
        <p:txBody>
          <a:bodyPr/>
          <a:lstStyle/>
          <a:p>
            <a:pPr marL="457200" lvl="1" indent="0" algn="just">
              <a:buNone/>
            </a:pPr>
            <a:endParaRPr lang="tr-TR" dirty="0" smtClean="0"/>
          </a:p>
          <a:p>
            <a:pPr lvl="1" algn="just"/>
            <a:endParaRPr lang="tr-TR" dirty="0" smtClean="0"/>
          </a:p>
          <a:p>
            <a:pPr lvl="1" algn="just"/>
            <a:endParaRPr lang="tr-TR" dirty="0" smtClean="0"/>
          </a:p>
          <a:p>
            <a:pPr lvl="1" algn="just"/>
            <a:endParaRPr lang="tr-TR" dirty="0" smtClean="0"/>
          </a:p>
          <a:p>
            <a:pPr marL="0" indent="0" algn="just">
              <a:buNone/>
            </a:pPr>
            <a:endParaRPr lang="tr-TR" dirty="0" smtClean="0"/>
          </a:p>
          <a:p>
            <a:pPr algn="just"/>
            <a:endParaRPr lang="tr-TR" dirty="0" smtClean="0"/>
          </a:p>
        </p:txBody>
      </p:sp>
      <p:sp>
        <p:nvSpPr>
          <p:cNvPr id="7" name="Metin kutusu 6"/>
          <p:cNvSpPr txBox="1"/>
          <p:nvPr/>
        </p:nvSpPr>
        <p:spPr>
          <a:xfrm>
            <a:off x="0" y="759022"/>
            <a:ext cx="1514137" cy="369332"/>
          </a:xfrm>
          <a:prstGeom prst="rect">
            <a:avLst/>
          </a:prstGeom>
          <a:noFill/>
        </p:spPr>
        <p:txBody>
          <a:bodyPr wrap="square" rtlCol="0">
            <a:spAutoFit/>
          </a:bodyPr>
          <a:lstStyle/>
          <a:p>
            <a:r>
              <a:rPr lang="tr-TR" dirty="0" smtClean="0">
                <a:solidFill>
                  <a:schemeClr val="bg1"/>
                </a:solidFill>
              </a:rPr>
              <a:t>Bölüm Sonu</a:t>
            </a:r>
            <a:endParaRPr lang="tr-TR" dirty="0">
              <a:solidFill>
                <a:schemeClr val="bg1"/>
              </a:solidFill>
            </a:endParaRPr>
          </a:p>
        </p:txBody>
      </p:sp>
      <p:sp>
        <p:nvSpPr>
          <p:cNvPr id="8" name="2 Metin Yer Tutucusu"/>
          <p:cNvSpPr txBox="1">
            <a:spLocks/>
          </p:cNvSpPr>
          <p:nvPr/>
        </p:nvSpPr>
        <p:spPr>
          <a:xfrm>
            <a:off x="2934323" y="1019174"/>
            <a:ext cx="6329597" cy="19526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tr-TR" sz="1800" b="1" dirty="0" smtClean="0"/>
              <a:t>Göstermiş olduğunuz ilgiden dolayı teşekkür ederiz…</a:t>
            </a:r>
            <a:endParaRPr lang="tr-TR" sz="1800" b="1" dirty="0"/>
          </a:p>
        </p:txBody>
      </p:sp>
      <p:pic>
        <p:nvPicPr>
          <p:cNvPr id="9" name="Picture 4" descr="http://www.cizgi-tagem.org/e-kampus/upload/page/default/966932_32706958.jpg"/>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3543924" y="2438400"/>
            <a:ext cx="1905000" cy="2428875"/>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29 Metin kutusu"/>
          <p:cNvSpPr txBox="1"/>
          <p:nvPr/>
        </p:nvSpPr>
        <p:spPr>
          <a:xfrm>
            <a:off x="5724582" y="1828800"/>
            <a:ext cx="4945585" cy="2677656"/>
          </a:xfrm>
          <a:prstGeom prst="rect">
            <a:avLst/>
          </a:prstGeom>
          <a:noFill/>
        </p:spPr>
        <p:txBody>
          <a:bodyPr wrap="none">
            <a:spAutoFit/>
          </a:bodyPr>
          <a:lstStyle/>
          <a:p>
            <a:pPr algn="ctr" fontAlgn="auto">
              <a:spcBef>
                <a:spcPts val="0"/>
              </a:spcBef>
              <a:spcAft>
                <a:spcPts val="0"/>
              </a:spcAft>
              <a:defRPr/>
            </a:pPr>
            <a:r>
              <a:rPr lang="tr-TR" sz="1600" b="1" dirty="0" smtClean="0">
                <a:solidFill>
                  <a:schemeClr val="tx1">
                    <a:lumMod val="95000"/>
                    <a:lumOff val="5000"/>
                  </a:schemeClr>
                </a:solidFill>
                <a:latin typeface="Comic Sans MS" pitchFamily="66" charset="0"/>
                <a:cs typeface="Segoe UI" pitchFamily="34" charset="0"/>
              </a:rPr>
              <a:t>Sefer KAYMAZ</a:t>
            </a:r>
            <a:endParaRPr lang="tr-TR" sz="1600" b="1" dirty="0">
              <a:solidFill>
                <a:schemeClr val="tx1">
                  <a:lumMod val="95000"/>
                  <a:lumOff val="5000"/>
                </a:schemeClr>
              </a:solidFill>
              <a:latin typeface="Comic Sans MS" pitchFamily="66" charset="0"/>
              <a:cs typeface="Segoe UI" pitchFamily="34" charset="0"/>
            </a:endParaRPr>
          </a:p>
          <a:p>
            <a:pPr algn="ctr" fontAlgn="auto">
              <a:spcBef>
                <a:spcPts val="0"/>
              </a:spcBef>
              <a:spcAft>
                <a:spcPts val="0"/>
              </a:spcAft>
              <a:defRPr/>
            </a:pPr>
            <a:r>
              <a:rPr lang="tr-TR" sz="1200" dirty="0">
                <a:solidFill>
                  <a:schemeClr val="tx1">
                    <a:lumMod val="95000"/>
                    <a:lumOff val="5000"/>
                  </a:schemeClr>
                </a:solidFill>
                <a:latin typeface="Comic Sans MS" pitchFamily="66" charset="0"/>
                <a:cs typeface="Segoe UI" pitchFamily="34" charset="0"/>
              </a:rPr>
              <a:t>Genel Koordinatör</a:t>
            </a:r>
          </a:p>
          <a:p>
            <a:pPr algn="ctr" fontAlgn="auto">
              <a:spcBef>
                <a:spcPts val="0"/>
              </a:spcBef>
              <a:spcAft>
                <a:spcPts val="0"/>
              </a:spcAft>
              <a:defRPr/>
            </a:pPr>
            <a:r>
              <a:rPr lang="tr-TR" sz="1200" dirty="0" smtClean="0">
                <a:solidFill>
                  <a:schemeClr val="tx1">
                    <a:lumMod val="95000"/>
                    <a:lumOff val="5000"/>
                  </a:schemeClr>
                </a:solidFill>
                <a:latin typeface="Comic Sans MS" pitchFamily="66" charset="0"/>
                <a:cs typeface="Segoe UI" pitchFamily="34" charset="0"/>
              </a:rPr>
              <a:t>Bilişim Teknolojileri Alan Şefi</a:t>
            </a:r>
            <a:endParaRPr lang="tr-TR" sz="1200" dirty="0">
              <a:solidFill>
                <a:schemeClr val="tx1">
                  <a:lumMod val="95000"/>
                  <a:lumOff val="5000"/>
                </a:schemeClr>
              </a:solidFill>
              <a:latin typeface="Comic Sans MS" pitchFamily="66" charset="0"/>
              <a:cs typeface="Segoe UI" pitchFamily="34" charset="0"/>
            </a:endParaRPr>
          </a:p>
          <a:p>
            <a:pPr algn="ctr" fontAlgn="auto">
              <a:spcBef>
                <a:spcPts val="0"/>
              </a:spcBef>
              <a:spcAft>
                <a:spcPts val="0"/>
              </a:spcAft>
              <a:defRPr/>
            </a:pPr>
            <a:endParaRPr lang="tr-TR" sz="1600" dirty="0">
              <a:solidFill>
                <a:schemeClr val="tx1">
                  <a:lumMod val="95000"/>
                  <a:lumOff val="5000"/>
                </a:schemeClr>
              </a:solidFill>
              <a:latin typeface="Comic Sans MS" pitchFamily="66" charset="0"/>
              <a:cs typeface="Segoe UI" pitchFamily="34" charset="0"/>
            </a:endParaRPr>
          </a:p>
          <a:p>
            <a:pPr algn="ctr" fontAlgn="auto">
              <a:spcBef>
                <a:spcPts val="0"/>
              </a:spcBef>
              <a:spcAft>
                <a:spcPts val="0"/>
              </a:spcAft>
              <a:defRPr/>
            </a:pPr>
            <a:r>
              <a:rPr lang="tr-TR" sz="1600" b="1" dirty="0" smtClean="0">
                <a:solidFill>
                  <a:schemeClr val="tx1">
                    <a:lumMod val="95000"/>
                    <a:lumOff val="5000"/>
                  </a:schemeClr>
                </a:solidFill>
                <a:latin typeface="Comic Sans MS" pitchFamily="66" charset="0"/>
                <a:cs typeface="Segoe UI" pitchFamily="34" charset="0"/>
              </a:rPr>
              <a:t>KAYNAKÇA</a:t>
            </a:r>
            <a:endParaRPr lang="tr-TR" sz="1600" b="1" dirty="0">
              <a:solidFill>
                <a:schemeClr val="tx1">
                  <a:lumMod val="95000"/>
                  <a:lumOff val="5000"/>
                </a:schemeClr>
              </a:solidFill>
              <a:latin typeface="Comic Sans MS" pitchFamily="66" charset="0"/>
              <a:cs typeface="Segoe UI" pitchFamily="34" charset="0"/>
            </a:endParaRPr>
          </a:p>
          <a:p>
            <a:pPr algn="ctr" fontAlgn="auto">
              <a:spcBef>
                <a:spcPts val="0"/>
              </a:spcBef>
              <a:spcAft>
                <a:spcPts val="0"/>
              </a:spcAft>
              <a:defRPr/>
            </a:pPr>
            <a:r>
              <a:rPr lang="tr-TR" sz="1200" dirty="0" smtClean="0">
                <a:solidFill>
                  <a:schemeClr val="tx1">
                    <a:lumMod val="95000"/>
                    <a:lumOff val="5000"/>
                  </a:schemeClr>
                </a:solidFill>
                <a:latin typeface="Comic Sans MS" pitchFamily="66" charset="0"/>
                <a:cs typeface="Segoe UI" pitchFamily="34" charset="0"/>
              </a:rPr>
              <a:t>MEGEP Modülleri</a:t>
            </a:r>
          </a:p>
          <a:p>
            <a:pPr algn="ctr" fontAlgn="auto">
              <a:spcBef>
                <a:spcPts val="0"/>
              </a:spcBef>
              <a:spcAft>
                <a:spcPts val="0"/>
              </a:spcAft>
              <a:defRPr/>
            </a:pPr>
            <a:endParaRPr lang="tr-TR" sz="1600" dirty="0">
              <a:solidFill>
                <a:schemeClr val="tx1">
                  <a:lumMod val="95000"/>
                  <a:lumOff val="5000"/>
                </a:schemeClr>
              </a:solidFill>
              <a:latin typeface="Comic Sans MS" pitchFamily="66" charset="0"/>
              <a:cs typeface="Segoe UI" pitchFamily="34" charset="0"/>
            </a:endParaRPr>
          </a:p>
          <a:p>
            <a:pPr algn="ctr" fontAlgn="auto">
              <a:spcBef>
                <a:spcPts val="0"/>
              </a:spcBef>
              <a:spcAft>
                <a:spcPts val="0"/>
              </a:spcAft>
              <a:defRPr/>
            </a:pPr>
            <a:r>
              <a:rPr lang="tr-TR" sz="1600" b="1" dirty="0" smtClean="0">
                <a:solidFill>
                  <a:schemeClr val="tx1">
                    <a:lumMod val="95000"/>
                    <a:lumOff val="5000"/>
                  </a:schemeClr>
                </a:solidFill>
                <a:latin typeface="Comic Sans MS" pitchFamily="66" charset="0"/>
                <a:cs typeface="Segoe UI" pitchFamily="34" charset="0"/>
              </a:rPr>
              <a:t>OLTU MESLEKİ ve TEKNİK ANADOLU LİSESİ</a:t>
            </a:r>
            <a:endParaRPr lang="tr-TR" sz="1600" b="1" dirty="0">
              <a:solidFill>
                <a:schemeClr val="tx1">
                  <a:lumMod val="95000"/>
                  <a:lumOff val="5000"/>
                </a:schemeClr>
              </a:solidFill>
              <a:latin typeface="Comic Sans MS" pitchFamily="66" charset="0"/>
              <a:cs typeface="Segoe UI" pitchFamily="34" charset="0"/>
            </a:endParaRPr>
          </a:p>
          <a:p>
            <a:pPr algn="ctr" fontAlgn="auto">
              <a:spcBef>
                <a:spcPts val="0"/>
              </a:spcBef>
              <a:spcAft>
                <a:spcPts val="0"/>
              </a:spcAft>
              <a:defRPr/>
            </a:pPr>
            <a:r>
              <a:rPr lang="tr-TR" sz="1200" dirty="0" smtClean="0">
                <a:solidFill>
                  <a:schemeClr val="tx1">
                    <a:lumMod val="95000"/>
                    <a:lumOff val="5000"/>
                  </a:schemeClr>
                </a:solidFill>
                <a:latin typeface="Comic Sans MS" pitchFamily="66" charset="0"/>
                <a:cs typeface="Segoe UI" pitchFamily="34" charset="0"/>
              </a:rPr>
              <a:t>Bilişim Teknolojileri Alanı</a:t>
            </a:r>
            <a:endParaRPr lang="tr-TR" sz="1200" dirty="0">
              <a:solidFill>
                <a:schemeClr val="tx1">
                  <a:lumMod val="95000"/>
                  <a:lumOff val="5000"/>
                </a:schemeClr>
              </a:solidFill>
              <a:latin typeface="Comic Sans MS" pitchFamily="66" charset="0"/>
              <a:cs typeface="Segoe UI" pitchFamily="34" charset="0"/>
            </a:endParaRPr>
          </a:p>
          <a:p>
            <a:pPr algn="ctr" fontAlgn="auto">
              <a:spcBef>
                <a:spcPts val="0"/>
              </a:spcBef>
              <a:spcAft>
                <a:spcPts val="0"/>
              </a:spcAft>
              <a:defRPr/>
            </a:pPr>
            <a:r>
              <a:rPr lang="tr-TR" sz="1200" dirty="0" smtClean="0">
                <a:solidFill>
                  <a:schemeClr val="tx1">
                    <a:lumMod val="95000"/>
                    <a:lumOff val="5000"/>
                  </a:schemeClr>
                </a:solidFill>
                <a:latin typeface="Comic Sans MS" pitchFamily="66" charset="0"/>
                <a:cs typeface="Segoe UI" pitchFamily="34" charset="0"/>
              </a:rPr>
              <a:t>Teknik Servis Dalı</a:t>
            </a:r>
            <a:endParaRPr lang="tr-TR" sz="1200" dirty="0">
              <a:solidFill>
                <a:schemeClr val="tx1">
                  <a:lumMod val="95000"/>
                  <a:lumOff val="5000"/>
                </a:schemeClr>
              </a:solidFill>
              <a:latin typeface="Comic Sans MS" pitchFamily="66" charset="0"/>
              <a:cs typeface="Segoe UI" pitchFamily="34" charset="0"/>
            </a:endParaRPr>
          </a:p>
          <a:p>
            <a:pPr algn="ctr" fontAlgn="auto">
              <a:spcBef>
                <a:spcPts val="0"/>
              </a:spcBef>
              <a:spcAft>
                <a:spcPts val="0"/>
              </a:spcAft>
              <a:defRPr/>
            </a:pPr>
            <a:r>
              <a:rPr lang="tr-TR" sz="1200" dirty="0" smtClean="0">
                <a:solidFill>
                  <a:schemeClr val="tx1">
                    <a:lumMod val="95000"/>
                    <a:lumOff val="5000"/>
                  </a:schemeClr>
                </a:solidFill>
                <a:latin typeface="Comic Sans MS" pitchFamily="66" charset="0"/>
                <a:cs typeface="Segoe UI" pitchFamily="34" charset="0"/>
              </a:rPr>
              <a:t>2017/2018 Eğitim-Öğretim Yılı</a:t>
            </a:r>
            <a:endParaRPr lang="tr-TR" sz="1200" dirty="0">
              <a:solidFill>
                <a:schemeClr val="tx1">
                  <a:lumMod val="95000"/>
                  <a:lumOff val="5000"/>
                </a:schemeClr>
              </a:solidFill>
              <a:latin typeface="Comic Sans MS" pitchFamily="66" charset="0"/>
              <a:cs typeface="Segoe UI" pitchFamily="34" charset="0"/>
            </a:endParaRPr>
          </a:p>
          <a:p>
            <a:pPr algn="ctr" fontAlgn="auto">
              <a:spcBef>
                <a:spcPts val="0"/>
              </a:spcBef>
              <a:spcAft>
                <a:spcPts val="0"/>
              </a:spcAft>
              <a:defRPr/>
            </a:pPr>
            <a:endParaRPr lang="tr-TR" sz="1600" dirty="0">
              <a:solidFill>
                <a:schemeClr val="tx1">
                  <a:lumMod val="95000"/>
                  <a:lumOff val="5000"/>
                </a:schemeClr>
              </a:solidFill>
              <a:latin typeface="Comic Sans MS" pitchFamily="66" charset="0"/>
              <a:cs typeface="Segoe UI" pitchFamily="34" charset="0"/>
            </a:endParaRPr>
          </a:p>
        </p:txBody>
      </p:sp>
    </p:spTree>
    <p:extLst>
      <p:ext uri="{BB962C8B-B14F-4D97-AF65-F5344CB8AC3E}">
        <p14:creationId xmlns:p14="http://schemas.microsoft.com/office/powerpoint/2010/main" val="288051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blinds(horizontal)">
                                      <p:cBhvr>
                                        <p:cTn id="11" dur="500"/>
                                        <p:tgtEl>
                                          <p:spTgt spid="10">
                                            <p:txEl>
                                              <p:pRg st="1" end="1"/>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blinds(horizontal)">
                                      <p:cBhvr>
                                        <p:cTn id="15" dur="500"/>
                                        <p:tgtEl>
                                          <p:spTgt spid="10">
                                            <p:txEl>
                                              <p:pRg st="2" end="2"/>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blinds(horizontal)">
                                      <p:cBhvr>
                                        <p:cTn id="19" dur="500"/>
                                        <p:tgtEl>
                                          <p:spTgt spid="10">
                                            <p:txEl>
                                              <p:pRg st="4" end="4"/>
                                            </p:txEl>
                                          </p:spTgt>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animEffect transition="in" filter="blinds(horizontal)">
                                      <p:cBhvr>
                                        <p:cTn id="23" dur="500"/>
                                        <p:tgtEl>
                                          <p:spTgt spid="10">
                                            <p:txEl>
                                              <p:pRg st="5" end="5"/>
                                            </p:txEl>
                                          </p:spTgt>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animEffect transition="in" filter="blinds(horizontal)">
                                      <p:cBhvr>
                                        <p:cTn id="27" dur="500"/>
                                        <p:tgtEl>
                                          <p:spTgt spid="10">
                                            <p:txEl>
                                              <p:pRg st="7" end="7"/>
                                            </p:txEl>
                                          </p:spTgt>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animEffect transition="in" filter="blinds(horizontal)">
                                      <p:cBhvr>
                                        <p:cTn id="31" dur="500"/>
                                        <p:tgtEl>
                                          <p:spTgt spid="10">
                                            <p:txEl>
                                              <p:pRg st="8" end="8"/>
                                            </p:txEl>
                                          </p:spTgt>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10">
                                            <p:txEl>
                                              <p:pRg st="9" end="9"/>
                                            </p:txEl>
                                          </p:spTgt>
                                        </p:tgtEl>
                                        <p:attrNameLst>
                                          <p:attrName>style.visibility</p:attrName>
                                        </p:attrNameLst>
                                      </p:cBhvr>
                                      <p:to>
                                        <p:strVal val="visible"/>
                                      </p:to>
                                    </p:set>
                                    <p:animEffect transition="in" filter="blinds(horizontal)">
                                      <p:cBhvr>
                                        <p:cTn id="35" dur="500"/>
                                        <p:tgtEl>
                                          <p:spTgt spid="10">
                                            <p:txEl>
                                              <p:pRg st="9" end="9"/>
                                            </p:txEl>
                                          </p:spTgt>
                                        </p:tgtEl>
                                      </p:cBhvr>
                                    </p:animEffect>
                                  </p:childTnLst>
                                </p:cTn>
                              </p:par>
                            </p:childTnLst>
                          </p:cTn>
                        </p:par>
                        <p:par>
                          <p:cTn id="36" fill="hold">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10">
                                            <p:txEl>
                                              <p:pRg st="10" end="10"/>
                                            </p:txEl>
                                          </p:spTgt>
                                        </p:tgtEl>
                                        <p:attrNameLst>
                                          <p:attrName>style.visibility</p:attrName>
                                        </p:attrNameLst>
                                      </p:cBhvr>
                                      <p:to>
                                        <p:strVal val="visible"/>
                                      </p:to>
                                    </p:set>
                                    <p:animEffect transition="in" filter="blinds(horizontal)">
                                      <p:cBhvr>
                                        <p:cTn id="39" dur="500"/>
                                        <p:tgtEl>
                                          <p:spTgt spid="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buNone/>
            </a:pPr>
            <a:r>
              <a:rPr lang="tr-TR" b="1" dirty="0" smtClean="0">
                <a:solidFill>
                  <a:schemeClr val="accent2">
                    <a:lumMod val="50000"/>
                  </a:schemeClr>
                </a:solidFill>
              </a:rPr>
              <a:t>Yüzey Montaj Teknolojisi;</a:t>
            </a:r>
          </a:p>
          <a:p>
            <a:pPr algn="just"/>
            <a:r>
              <a:rPr lang="tr-TR" dirty="0"/>
              <a:t>Teknolojik </a:t>
            </a:r>
            <a:r>
              <a:rPr lang="tr-TR" dirty="0" smtClean="0"/>
              <a:t>gelişmeler, </a:t>
            </a:r>
            <a:r>
              <a:rPr lang="tr-TR" dirty="0"/>
              <a:t>delikli montaj teknolojisi ile üretilen kartların yerini yüzey montaj teknolojisi ile üretilen kartların almasına neden </a:t>
            </a:r>
            <a:r>
              <a:rPr lang="tr-TR" dirty="0" smtClean="0"/>
              <a:t>olmuştur. </a:t>
            </a:r>
          </a:p>
          <a:p>
            <a:pPr algn="just"/>
            <a:r>
              <a:rPr lang="tr-TR" dirty="0" smtClean="0"/>
              <a:t>Çünkü </a:t>
            </a:r>
            <a:r>
              <a:rPr lang="tr-TR" dirty="0"/>
              <a:t>yüzey montaj teknolojisinde kullanılan devre elemanlarının bacaklarının çok küçük olması ya da hiç olmaması, delikli montaj teknolojisinde kullanılan devre elemanlarına göre daha küçük bir yapıda üretilmesini </a:t>
            </a:r>
            <a:r>
              <a:rPr lang="tr-TR" dirty="0" smtClean="0"/>
              <a:t>sağlamıştır. </a:t>
            </a:r>
          </a:p>
          <a:p>
            <a:pPr algn="just"/>
            <a:r>
              <a:rPr lang="tr-TR" dirty="0" smtClean="0"/>
              <a:t>Yüzey </a:t>
            </a:r>
            <a:r>
              <a:rPr lang="tr-TR" dirty="0"/>
              <a:t>montaj teknolojisinde kullanılan devre elemanlarına </a:t>
            </a:r>
            <a:r>
              <a:rPr lang="tr-TR" b="1" i="1" dirty="0"/>
              <a:t>Yüzey Montaj Elemanı (</a:t>
            </a:r>
            <a:r>
              <a:rPr lang="tr-TR" b="1" i="1" dirty="0" err="1"/>
              <a:t>Surface</a:t>
            </a:r>
            <a:r>
              <a:rPr lang="tr-TR" b="1" i="1" dirty="0"/>
              <a:t> </a:t>
            </a:r>
            <a:r>
              <a:rPr lang="tr-TR" b="1" i="1" dirty="0" err="1"/>
              <a:t>Mount</a:t>
            </a:r>
            <a:r>
              <a:rPr lang="tr-TR" b="1" i="1" dirty="0"/>
              <a:t> Device – SMD) </a:t>
            </a:r>
            <a:r>
              <a:rPr lang="tr-TR" dirty="0"/>
              <a:t>denir.</a:t>
            </a:r>
          </a:p>
        </p:txBody>
      </p:sp>
    </p:spTree>
    <p:extLst>
      <p:ext uri="{BB962C8B-B14F-4D97-AF65-F5344CB8AC3E}">
        <p14:creationId xmlns:p14="http://schemas.microsoft.com/office/powerpoint/2010/main" val="1968361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smtClean="0">
                <a:solidFill>
                  <a:schemeClr val="accent2">
                    <a:lumMod val="50000"/>
                  </a:schemeClr>
                </a:solidFill>
              </a:rPr>
              <a:t>Yüzey </a:t>
            </a:r>
            <a:r>
              <a:rPr lang="tr-TR" b="1" dirty="0">
                <a:solidFill>
                  <a:schemeClr val="accent2">
                    <a:lumMod val="50000"/>
                  </a:schemeClr>
                </a:solidFill>
              </a:rPr>
              <a:t>montaj elemanları kullanılarak üretilen devrelerin bacaklı devre elemanları ile üretilen devrelere göre avantajları ş</a:t>
            </a:r>
            <a:r>
              <a:rPr lang="tr-TR" b="1" dirty="0" smtClean="0">
                <a:solidFill>
                  <a:schemeClr val="accent2">
                    <a:lumMod val="50000"/>
                  </a:schemeClr>
                </a:solidFill>
              </a:rPr>
              <a:t>unlardır</a:t>
            </a:r>
            <a:r>
              <a:rPr lang="tr-TR" b="1" dirty="0">
                <a:solidFill>
                  <a:schemeClr val="accent2">
                    <a:lumMod val="50000"/>
                  </a:schemeClr>
                </a:solidFill>
              </a:rPr>
              <a:t>: </a:t>
            </a:r>
            <a:endParaRPr lang="tr-TR" dirty="0"/>
          </a:p>
          <a:p>
            <a:pPr algn="just"/>
            <a:r>
              <a:rPr lang="tr-TR" dirty="0" smtClean="0"/>
              <a:t>THT </a:t>
            </a:r>
            <a:r>
              <a:rPr lang="tr-TR" dirty="0"/>
              <a:t>(Deliklere Montaj Teknolojisi)  ile üretilen devrelere göre SMT (Yüzey Montaj Teknolojisi) ile üretilen devreler </a:t>
            </a:r>
            <a:r>
              <a:rPr lang="tr-TR" b="1" i="1" dirty="0"/>
              <a:t>daha küçük boyutta ve hafiftir. </a:t>
            </a:r>
            <a:endParaRPr lang="tr-TR" dirty="0"/>
          </a:p>
          <a:p>
            <a:pPr algn="just"/>
            <a:r>
              <a:rPr lang="tr-TR" dirty="0" smtClean="0"/>
              <a:t>SMT </a:t>
            </a:r>
            <a:r>
              <a:rPr lang="tr-TR" dirty="0"/>
              <a:t>ile üretilen baskı devre </a:t>
            </a:r>
            <a:r>
              <a:rPr lang="tr-TR" b="1" i="1" dirty="0"/>
              <a:t>kartlarının her iki yüzüne</a:t>
            </a:r>
            <a:r>
              <a:rPr lang="tr-TR" dirty="0"/>
              <a:t> de eleman monte edilebilir. </a:t>
            </a:r>
            <a:endParaRPr lang="tr-TR" dirty="0" smtClean="0"/>
          </a:p>
          <a:p>
            <a:pPr algn="just"/>
            <a:r>
              <a:rPr lang="tr-TR" dirty="0" smtClean="0"/>
              <a:t>Devre </a:t>
            </a:r>
            <a:r>
              <a:rPr lang="tr-TR" dirty="0"/>
              <a:t>elemanlarının bacak boyutları elektriksel sinyaller </a:t>
            </a:r>
            <a:r>
              <a:rPr lang="tr-TR" dirty="0" smtClean="0"/>
              <a:t>karşısında </a:t>
            </a:r>
            <a:r>
              <a:rPr lang="tr-TR" b="1" i="1" dirty="0"/>
              <a:t>direnç ve </a:t>
            </a:r>
            <a:r>
              <a:rPr lang="tr-TR" b="1" i="1" dirty="0" err="1"/>
              <a:t>endüktans</a:t>
            </a:r>
            <a:r>
              <a:rPr lang="tr-TR" b="1" i="1" dirty="0"/>
              <a:t> </a:t>
            </a:r>
            <a:r>
              <a:rPr lang="tr-TR" dirty="0" smtClean="0"/>
              <a:t>oluşturabilir</a:t>
            </a:r>
            <a:r>
              <a:rPr lang="tr-TR" dirty="0"/>
              <a:t>. Yüzey montaj elemanlarının bacaklarının çok küçük olması ya da olmaması </a:t>
            </a:r>
            <a:r>
              <a:rPr lang="tr-TR" dirty="0" smtClean="0"/>
              <a:t>düşük </a:t>
            </a:r>
            <a:r>
              <a:rPr lang="tr-TR" dirty="0"/>
              <a:t>iç direnç ve iç </a:t>
            </a:r>
            <a:r>
              <a:rPr lang="tr-TR" dirty="0" err="1"/>
              <a:t>endüstansa</a:t>
            </a:r>
            <a:r>
              <a:rPr lang="tr-TR" dirty="0"/>
              <a:t> sahip olmasını sağlar. Bu sayede SMD elemanlarının yüksek frekanslı devrelerde performanslarının yüksek olmasını sağlar.</a:t>
            </a:r>
          </a:p>
        </p:txBody>
      </p:sp>
    </p:spTree>
    <p:extLst>
      <p:ext uri="{BB962C8B-B14F-4D97-AF65-F5344CB8AC3E}">
        <p14:creationId xmlns:p14="http://schemas.microsoft.com/office/powerpoint/2010/main" val="3111899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smtClean="0">
                <a:solidFill>
                  <a:schemeClr val="accent2">
                    <a:lumMod val="50000"/>
                  </a:schemeClr>
                </a:solidFill>
              </a:rPr>
              <a:t>Yüzey </a:t>
            </a:r>
            <a:r>
              <a:rPr lang="tr-TR" b="1" dirty="0">
                <a:solidFill>
                  <a:schemeClr val="accent2">
                    <a:lumMod val="50000"/>
                  </a:schemeClr>
                </a:solidFill>
              </a:rPr>
              <a:t>montaj elemanları kullanılarak üretilen devrelerin bacaklı devre elemanları ile üretilen devrelere göre avantajları ş</a:t>
            </a:r>
            <a:r>
              <a:rPr lang="tr-TR" b="1" dirty="0" smtClean="0">
                <a:solidFill>
                  <a:schemeClr val="accent2">
                    <a:lumMod val="50000"/>
                  </a:schemeClr>
                </a:solidFill>
              </a:rPr>
              <a:t>unlardır</a:t>
            </a:r>
            <a:r>
              <a:rPr lang="tr-TR" b="1" dirty="0">
                <a:solidFill>
                  <a:schemeClr val="accent2">
                    <a:lumMod val="50000"/>
                  </a:schemeClr>
                </a:solidFill>
              </a:rPr>
              <a:t>: </a:t>
            </a:r>
            <a:endParaRPr lang="tr-TR" dirty="0"/>
          </a:p>
          <a:p>
            <a:pPr algn="just"/>
            <a:r>
              <a:rPr lang="tr-TR" dirty="0" smtClean="0"/>
              <a:t>SMT </a:t>
            </a:r>
            <a:r>
              <a:rPr lang="tr-TR" dirty="0"/>
              <a:t>ile üretilen kartlarda THT ile üretilen kartlarda bulunan delikler bulunmaz. Deliklerin olmaması </a:t>
            </a:r>
            <a:r>
              <a:rPr lang="tr-TR" b="1" i="1" dirty="0"/>
              <a:t>üretim maliyetini </a:t>
            </a:r>
            <a:r>
              <a:rPr lang="tr-TR" dirty="0"/>
              <a:t>azaltır. </a:t>
            </a:r>
          </a:p>
          <a:p>
            <a:pPr algn="just"/>
            <a:r>
              <a:rPr lang="tr-TR" dirty="0" smtClean="0"/>
              <a:t>SMT </a:t>
            </a:r>
            <a:r>
              <a:rPr lang="tr-TR" dirty="0"/>
              <a:t>ile üretilen devreler </a:t>
            </a:r>
            <a:r>
              <a:rPr lang="tr-TR" b="1" i="1" dirty="0"/>
              <a:t>daha az ısınır</a:t>
            </a:r>
            <a:r>
              <a:rPr lang="tr-TR" dirty="0"/>
              <a:t>. </a:t>
            </a:r>
            <a:r>
              <a:rPr lang="tr-TR" dirty="0" smtClean="0"/>
              <a:t> </a:t>
            </a:r>
            <a:endParaRPr lang="tr-TR" dirty="0"/>
          </a:p>
          <a:p>
            <a:pPr algn="just"/>
            <a:r>
              <a:rPr lang="tr-TR" dirty="0" smtClean="0"/>
              <a:t>SMT </a:t>
            </a:r>
            <a:r>
              <a:rPr lang="tr-TR" dirty="0"/>
              <a:t>ile üretilen devlerle </a:t>
            </a:r>
            <a:r>
              <a:rPr lang="tr-TR" b="1" i="1" dirty="0"/>
              <a:t>daha az güç tüketen </a:t>
            </a:r>
            <a:r>
              <a:rPr lang="tr-TR" dirty="0"/>
              <a:t>devreler yapılabilir. </a:t>
            </a:r>
          </a:p>
          <a:p>
            <a:pPr algn="just"/>
            <a:r>
              <a:rPr lang="tr-TR" dirty="0" smtClean="0"/>
              <a:t>SMT </a:t>
            </a:r>
            <a:r>
              <a:rPr lang="tr-TR" dirty="0"/>
              <a:t>ile üretilen devrelerin THT ile üretilen devrelere göre </a:t>
            </a:r>
            <a:r>
              <a:rPr lang="tr-TR" b="1" i="1" dirty="0"/>
              <a:t>seri imalatı </a:t>
            </a:r>
            <a:r>
              <a:rPr lang="tr-TR" dirty="0"/>
              <a:t>dizgi yapılabilen robotlarla daha kolaydır. </a:t>
            </a:r>
          </a:p>
          <a:p>
            <a:pPr algn="just"/>
            <a:r>
              <a:rPr lang="tr-TR" dirty="0" smtClean="0"/>
              <a:t>SMT </a:t>
            </a:r>
            <a:r>
              <a:rPr lang="tr-TR" dirty="0"/>
              <a:t>ile üretilen devreler </a:t>
            </a:r>
            <a:r>
              <a:rPr lang="tr-TR" b="1" i="1" dirty="0"/>
              <a:t>mekanik sarsıntılara </a:t>
            </a:r>
            <a:r>
              <a:rPr lang="tr-TR" dirty="0" smtClean="0"/>
              <a:t>karşı </a:t>
            </a:r>
            <a:r>
              <a:rPr lang="tr-TR" dirty="0"/>
              <a:t>daha dayanıklıdır. </a:t>
            </a:r>
          </a:p>
          <a:p>
            <a:pPr algn="just"/>
            <a:r>
              <a:rPr lang="tr-TR" dirty="0" smtClean="0"/>
              <a:t>SMT </a:t>
            </a:r>
            <a:r>
              <a:rPr lang="tr-TR" dirty="0"/>
              <a:t>ile üretilen devreler daha az istenmeyen </a:t>
            </a:r>
            <a:r>
              <a:rPr lang="tr-TR" b="1" i="1" dirty="0"/>
              <a:t>parazit sinyallere </a:t>
            </a:r>
            <a:r>
              <a:rPr lang="tr-TR" dirty="0"/>
              <a:t>neden olur. </a:t>
            </a:r>
          </a:p>
          <a:p>
            <a:pPr algn="just"/>
            <a:r>
              <a:rPr lang="tr-TR" dirty="0" smtClean="0"/>
              <a:t>SMD </a:t>
            </a:r>
            <a:r>
              <a:rPr lang="tr-TR" dirty="0"/>
              <a:t>elemanlarını </a:t>
            </a:r>
            <a:r>
              <a:rPr lang="tr-TR" b="1" i="1" dirty="0"/>
              <a:t>elektromanyetik </a:t>
            </a:r>
            <a:r>
              <a:rPr lang="tr-TR" b="1" i="1" dirty="0" smtClean="0"/>
              <a:t>girişim </a:t>
            </a:r>
            <a:r>
              <a:rPr lang="tr-TR" b="1" i="1" dirty="0"/>
              <a:t>(EMI) ve radyo frekanslı </a:t>
            </a:r>
            <a:r>
              <a:rPr lang="tr-TR" b="1" i="1" dirty="0" smtClean="0"/>
              <a:t>girişimden </a:t>
            </a:r>
            <a:r>
              <a:rPr lang="tr-TR" b="1" i="1" dirty="0"/>
              <a:t>(RFI) korumak </a:t>
            </a:r>
            <a:r>
              <a:rPr lang="tr-TR" dirty="0"/>
              <a:t>daha kolaydır. </a:t>
            </a:r>
          </a:p>
        </p:txBody>
      </p:sp>
    </p:spTree>
    <p:extLst>
      <p:ext uri="{BB962C8B-B14F-4D97-AF65-F5344CB8AC3E}">
        <p14:creationId xmlns:p14="http://schemas.microsoft.com/office/powerpoint/2010/main" val="654859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SMD ELEMANLAR</a:t>
            </a:r>
            <a:endParaRPr lang="tr-TR" dirty="0"/>
          </a:p>
        </p:txBody>
      </p:sp>
      <p:sp>
        <p:nvSpPr>
          <p:cNvPr id="3" name="İçerik Yer Tutucusu 2"/>
          <p:cNvSpPr>
            <a:spLocks noGrp="1"/>
          </p:cNvSpPr>
          <p:nvPr>
            <p:ph idx="1"/>
          </p:nvPr>
        </p:nvSpPr>
        <p:spPr>
          <a:xfrm>
            <a:off x="2589212" y="2133600"/>
            <a:ext cx="8915400" cy="4358640"/>
          </a:xfrm>
        </p:spPr>
        <p:txBody>
          <a:bodyPr>
            <a:normAutofit/>
          </a:bodyPr>
          <a:lstStyle/>
          <a:p>
            <a:pPr marL="0" indent="0" algn="just">
              <a:buNone/>
            </a:pPr>
            <a:r>
              <a:rPr lang="tr-TR" b="1" dirty="0">
                <a:solidFill>
                  <a:schemeClr val="accent2">
                    <a:lumMod val="50000"/>
                  </a:schemeClr>
                </a:solidFill>
              </a:rPr>
              <a:t>Yüzey montaj elemanları kullanılarak üretilen devrelerin bacaklı devre elemanları ile üretilen devrelere göre dezavantajları </a:t>
            </a:r>
            <a:r>
              <a:rPr lang="tr-TR" b="1" dirty="0" smtClean="0">
                <a:solidFill>
                  <a:schemeClr val="accent2">
                    <a:lumMod val="50000"/>
                  </a:schemeClr>
                </a:solidFill>
              </a:rPr>
              <a:t>şunlardır:</a:t>
            </a:r>
            <a:endParaRPr lang="tr-TR" dirty="0"/>
          </a:p>
          <a:p>
            <a:pPr algn="just"/>
            <a:r>
              <a:rPr lang="tr-TR" dirty="0" smtClean="0"/>
              <a:t>SMT </a:t>
            </a:r>
            <a:r>
              <a:rPr lang="tr-TR" dirty="0"/>
              <a:t>üretimi </a:t>
            </a:r>
            <a:r>
              <a:rPr lang="tr-TR" b="1" i="1" dirty="0"/>
              <a:t>daha </a:t>
            </a:r>
            <a:r>
              <a:rPr lang="tr-TR" b="1" i="1" dirty="0" smtClean="0"/>
              <a:t>karmaşıktır</a:t>
            </a:r>
            <a:r>
              <a:rPr lang="tr-TR" b="1" i="1" dirty="0"/>
              <a:t>. </a:t>
            </a:r>
          </a:p>
          <a:p>
            <a:pPr algn="just"/>
            <a:r>
              <a:rPr lang="tr-TR" dirty="0" smtClean="0"/>
              <a:t>SMT </a:t>
            </a:r>
            <a:r>
              <a:rPr lang="tr-TR" dirty="0"/>
              <a:t>ilk üretim yatırım </a:t>
            </a:r>
            <a:r>
              <a:rPr lang="tr-TR" b="1" i="1" dirty="0"/>
              <a:t>maliyeti daha yüksektir</a:t>
            </a:r>
            <a:r>
              <a:rPr lang="tr-TR" dirty="0"/>
              <a:t>. </a:t>
            </a:r>
          </a:p>
          <a:p>
            <a:pPr algn="just"/>
            <a:r>
              <a:rPr lang="tr-TR" dirty="0" smtClean="0"/>
              <a:t>SMD </a:t>
            </a:r>
            <a:r>
              <a:rPr lang="tr-TR" dirty="0"/>
              <a:t>elemanlarının paket yapısı çok küçük olduğu için el ile müdahalesi ve </a:t>
            </a:r>
            <a:r>
              <a:rPr lang="tr-TR" b="1" i="1" dirty="0"/>
              <a:t>tamiri zordur. </a:t>
            </a:r>
          </a:p>
          <a:p>
            <a:pPr algn="just"/>
            <a:r>
              <a:rPr lang="tr-TR" dirty="0" smtClean="0"/>
              <a:t>SMD </a:t>
            </a:r>
            <a:r>
              <a:rPr lang="tr-TR" dirty="0"/>
              <a:t>elemanlarının tamir sonrasında </a:t>
            </a:r>
            <a:r>
              <a:rPr lang="tr-TR" b="1" i="1" dirty="0"/>
              <a:t>görsel olarak denetimini yapmak zordur. </a:t>
            </a:r>
          </a:p>
          <a:p>
            <a:pPr algn="just"/>
            <a:r>
              <a:rPr lang="tr-TR" dirty="0" smtClean="0"/>
              <a:t>SMT </a:t>
            </a:r>
            <a:r>
              <a:rPr lang="tr-TR" dirty="0"/>
              <a:t>ile üretilen devrelerde elemanlarının sık olarak </a:t>
            </a:r>
            <a:r>
              <a:rPr lang="tr-TR" dirty="0" smtClean="0"/>
              <a:t>yerleşmiş </a:t>
            </a:r>
            <a:r>
              <a:rPr lang="tr-TR" dirty="0"/>
              <a:t>olması ve paket yapılarının küçük olması </a:t>
            </a:r>
            <a:r>
              <a:rPr lang="tr-TR" b="1" i="1" dirty="0"/>
              <a:t>kartların temizlenmesini </a:t>
            </a:r>
            <a:r>
              <a:rPr lang="tr-TR" b="1" i="1" dirty="0" smtClean="0"/>
              <a:t>zorlaştırır</a:t>
            </a:r>
            <a:r>
              <a:rPr lang="tr-TR" b="1" i="1" dirty="0"/>
              <a:t>. </a:t>
            </a:r>
          </a:p>
          <a:p>
            <a:pPr algn="just"/>
            <a:r>
              <a:rPr lang="tr-TR" dirty="0" smtClean="0"/>
              <a:t>Prototip </a:t>
            </a:r>
            <a:r>
              <a:rPr lang="tr-TR" dirty="0"/>
              <a:t>üretimi </a:t>
            </a:r>
            <a:r>
              <a:rPr lang="tr-TR" b="1" i="1" dirty="0"/>
              <a:t>pahalıdır. </a:t>
            </a:r>
          </a:p>
        </p:txBody>
      </p:sp>
    </p:spTree>
    <p:extLst>
      <p:ext uri="{BB962C8B-B14F-4D97-AF65-F5344CB8AC3E}">
        <p14:creationId xmlns:p14="http://schemas.microsoft.com/office/powerpoint/2010/main" val="133480058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SUBSTITUTION_ID" val="{B49569B3-0978-4218-AE13-723EF32DFD02}"/>
</p:tagLst>
</file>

<file path=ppt/theme/theme1.xml><?xml version="1.0" encoding="utf-8"?>
<a:theme xmlns:a="http://schemas.openxmlformats.org/drawingml/2006/main" name="Duman">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415</TotalTime>
  <Words>2740</Words>
  <Application>Microsoft Office PowerPoint</Application>
  <PresentationFormat>Geniş ekran</PresentationFormat>
  <Paragraphs>245</Paragraphs>
  <Slides>52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52</vt:i4>
      </vt:variant>
    </vt:vector>
  </HeadingPairs>
  <TitlesOfParts>
    <vt:vector size="58" baseType="lpstr">
      <vt:lpstr>Arial</vt:lpstr>
      <vt:lpstr>Century Gothic</vt:lpstr>
      <vt:lpstr>Comic Sans MS</vt:lpstr>
      <vt:lpstr>Segoe UI</vt:lpstr>
      <vt:lpstr>Wingdings 3</vt:lpstr>
      <vt:lpstr>Duman</vt:lpstr>
      <vt:lpstr>ELEKTRONİK UYGULAMALARI</vt:lpstr>
      <vt:lpstr>SMD ELEMANLAR</vt:lpstr>
      <vt:lpstr>SMD ELEMANLAR</vt:lpstr>
      <vt:lpstr>SMD ELEMANLAR</vt:lpstr>
      <vt:lpstr>SMD ELEMANLAR</vt:lpstr>
      <vt:lpstr>SMD ELEMANLAR</vt:lpstr>
      <vt:lpstr>SMD ELEMANLAR</vt:lpstr>
      <vt:lpstr>SMD ELEMANLAR</vt:lpstr>
      <vt:lpstr>SMD ELEMANLAR</vt:lpstr>
      <vt:lpstr>SMD ELEMANLAR</vt:lpstr>
      <vt:lpstr>SMD ELEMANLAR</vt:lpstr>
      <vt:lpstr>SMD ELEMANLAR</vt:lpstr>
      <vt:lpstr>SMD ELEMANLAR</vt:lpstr>
      <vt:lpstr>SMD ELEMANLAR</vt:lpstr>
      <vt:lpstr>SMD ELEMANLAR</vt:lpstr>
      <vt:lpstr>SMD ELEMANLAR</vt:lpstr>
      <vt:lpstr>SMD ELEMANLAR</vt:lpstr>
      <vt:lpstr>SMD ELEMANLAR</vt:lpstr>
      <vt:lpstr>SMD ELEMANLAR</vt:lpstr>
      <vt:lpstr>SMD ELEMANLAR</vt:lpstr>
      <vt:lpstr>SMD ELEMANLAR</vt:lpstr>
      <vt:lpstr>SMD ELEMANLAR</vt:lpstr>
      <vt:lpstr>SMD ELEMANLAR</vt:lpstr>
      <vt:lpstr>SMD ELEMANLAR</vt:lpstr>
      <vt:lpstr>SMD ELEMANLAR</vt:lpstr>
      <vt:lpstr>SMD ELEMANLAR</vt:lpstr>
      <vt:lpstr>SMD ELEMANLAR</vt:lpstr>
      <vt:lpstr>SMD ELEMANLAR</vt:lpstr>
      <vt:lpstr>SMD ELEMANLAR</vt:lpstr>
      <vt:lpstr>SMD ELEMANLAR</vt:lpstr>
      <vt:lpstr>SMD ELEMANLAR</vt:lpstr>
      <vt:lpstr>SMD ELEMANLAR</vt:lpstr>
      <vt:lpstr>SMD ELEMANLAR</vt:lpstr>
      <vt:lpstr>SMD ELEMANLAR</vt:lpstr>
      <vt:lpstr>SMD ELEMANLAR</vt:lpstr>
      <vt:lpstr>SMD ELEMANLAR</vt:lpstr>
      <vt:lpstr>SMD ELEMANLAR</vt:lpstr>
      <vt:lpstr>SMD ELEMANLAR</vt:lpstr>
      <vt:lpstr>SMD ELEMANLAR</vt:lpstr>
      <vt:lpstr>SMD ELEMANLAR</vt:lpstr>
      <vt:lpstr>SMD ELEMANLAR</vt:lpstr>
      <vt:lpstr>SMD ELEMANLAR</vt:lpstr>
      <vt:lpstr>SMD ELEMANLAR</vt:lpstr>
      <vt:lpstr>SMD ELEMANLAR</vt:lpstr>
      <vt:lpstr>SMD ELEMANLAR</vt:lpstr>
      <vt:lpstr>SMD ELEMANLAR</vt:lpstr>
      <vt:lpstr>SMD ELEMANLAR</vt:lpstr>
      <vt:lpstr>SMD ELEMANLAR</vt:lpstr>
      <vt:lpstr>SMD ELEMANLAR</vt:lpstr>
      <vt:lpstr>SMD ELEMANLAR</vt:lpstr>
      <vt:lpstr>SMD ELEMANLAR</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ELEKTRONİK UYGULAMALARI</dc:title>
  <dc:creator>Sefer KAYMAZ</dc:creator>
  <cp:lastModifiedBy>Sefer KAYMAZ</cp:lastModifiedBy>
  <cp:revision>137</cp:revision>
  <dcterms:created xsi:type="dcterms:W3CDTF">2017-08-02T18:23:35Z</dcterms:created>
  <dcterms:modified xsi:type="dcterms:W3CDTF">2017-08-10T21:58:43Z</dcterms:modified>
</cp:coreProperties>
</file>