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4" r:id="rId49"/>
    <p:sldId id="3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4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8/4/2017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2514600"/>
            <a:ext cx="9602788" cy="2262781"/>
          </a:xfrm>
        </p:spPr>
        <p:txBody>
          <a:bodyPr/>
          <a:lstStyle/>
          <a:p>
            <a:r>
              <a:rPr lang="tr-TR" dirty="0" smtClean="0"/>
              <a:t>ELEKTRONİK UYGULAMALARI</a:t>
            </a:r>
            <a:endParaRPr lang="tr-TR" dirty="0"/>
          </a:p>
        </p:txBody>
      </p:sp>
      <p:sp>
        <p:nvSpPr>
          <p:cNvPr id="3" name="Alt Başlık 2"/>
          <p:cNvSpPr>
            <a:spLocks noGrp="1"/>
          </p:cNvSpPr>
          <p:nvPr>
            <p:ph type="subTitle" idx="1"/>
          </p:nvPr>
        </p:nvSpPr>
        <p:spPr/>
        <p:txBody>
          <a:bodyPr>
            <a:normAutofit/>
          </a:bodyPr>
          <a:lstStyle/>
          <a:p>
            <a:pPr algn="ctr"/>
            <a:r>
              <a:rPr lang="tr-TR" sz="4000" b="1" dirty="0" smtClean="0">
                <a:solidFill>
                  <a:schemeClr val="bg2">
                    <a:lumMod val="25000"/>
                  </a:schemeClr>
                </a:solidFill>
              </a:rPr>
              <a:t>LEHİMLEME VE BASKI DEVRE</a:t>
            </a:r>
            <a:endParaRPr lang="tr-TR" sz="4000" b="1" dirty="0">
              <a:solidFill>
                <a:schemeClr val="bg2">
                  <a:lumMod val="25000"/>
                </a:schemeClr>
              </a:solidFill>
            </a:endParaRPr>
          </a:p>
        </p:txBody>
      </p:sp>
    </p:spTree>
    <p:extLst>
      <p:ext uri="{BB962C8B-B14F-4D97-AF65-F5344CB8AC3E}">
        <p14:creationId xmlns:p14="http://schemas.microsoft.com/office/powerpoint/2010/main" val="720116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Lehim Teli Ambalaj Etiketleri</a:t>
            </a:r>
          </a:p>
          <a:p>
            <a:pPr algn="just"/>
            <a:r>
              <a:rPr lang="tr-TR" dirty="0"/>
              <a:t>Lehim tellerini elektronik parça satan dükkânlardan satın alırken üzerinde yazan işaretlerin ne anlama geldiğinin bilinmesi gerekir. </a:t>
            </a:r>
            <a:endParaRPr lang="tr-TR" dirty="0" smtClean="0"/>
          </a:p>
          <a:p>
            <a:pPr algn="just"/>
            <a:r>
              <a:rPr lang="tr-TR" dirty="0" smtClean="0"/>
              <a:t>Ambalaj </a:t>
            </a:r>
            <a:r>
              <a:rPr lang="tr-TR" dirty="0"/>
              <a:t>üzerinde etikette yazılan </a:t>
            </a:r>
            <a:r>
              <a:rPr lang="tr-TR" dirty="0" smtClean="0"/>
              <a:t>kodlamalar </a:t>
            </a:r>
            <a:r>
              <a:rPr lang="tr-TR" dirty="0"/>
              <a:t>malzemenin yapısı hakkında bilgi vermektedir. </a:t>
            </a:r>
            <a:endParaRPr lang="tr-TR" dirty="0" smtClean="0"/>
          </a:p>
          <a:p>
            <a:pPr algn="just"/>
            <a:r>
              <a:rPr lang="tr-TR" dirty="0" smtClean="0"/>
              <a:t>Örneğin</a:t>
            </a:r>
            <a:r>
              <a:rPr lang="tr-TR" dirty="0"/>
              <a:t>; RS(RH), 63, 0.75 A şeklinde olabilir. </a:t>
            </a:r>
            <a:endParaRPr lang="tr-TR" dirty="0" smtClean="0"/>
          </a:p>
          <a:p>
            <a:pPr marL="0" indent="0" algn="just">
              <a:buNone/>
            </a:pPr>
            <a:r>
              <a:rPr lang="tr-TR" dirty="0" smtClean="0"/>
              <a:t>	</a:t>
            </a:r>
            <a:r>
              <a:rPr lang="tr-TR" b="1" dirty="0" smtClean="0"/>
              <a:t>RS(RH</a:t>
            </a:r>
            <a:r>
              <a:rPr lang="tr-TR" b="1" dirty="0"/>
              <a:t>): </a:t>
            </a:r>
            <a:r>
              <a:rPr lang="tr-TR" dirty="0"/>
              <a:t>Cinsi (reçine </a:t>
            </a:r>
            <a:r>
              <a:rPr lang="tr-TR" dirty="0" err="1"/>
              <a:t>nüveli</a:t>
            </a:r>
            <a:r>
              <a:rPr lang="tr-TR" dirty="0"/>
              <a:t> lehim) </a:t>
            </a:r>
            <a:endParaRPr lang="tr-TR" dirty="0" smtClean="0"/>
          </a:p>
          <a:p>
            <a:pPr marL="0" indent="0" algn="just">
              <a:buNone/>
            </a:pPr>
            <a:r>
              <a:rPr lang="tr-TR" dirty="0" smtClean="0"/>
              <a:t>	</a:t>
            </a:r>
            <a:r>
              <a:rPr lang="tr-TR" b="1" dirty="0" smtClean="0"/>
              <a:t>63</a:t>
            </a:r>
            <a:r>
              <a:rPr lang="tr-TR" b="1" dirty="0"/>
              <a:t>: </a:t>
            </a:r>
            <a:r>
              <a:rPr lang="tr-TR" dirty="0"/>
              <a:t>Tipi ve kalay oranı </a:t>
            </a:r>
            <a:endParaRPr lang="tr-TR" dirty="0" smtClean="0"/>
          </a:p>
          <a:p>
            <a:pPr marL="0" indent="0" algn="just">
              <a:buNone/>
            </a:pPr>
            <a:r>
              <a:rPr lang="tr-TR" dirty="0" smtClean="0"/>
              <a:t>	</a:t>
            </a:r>
            <a:r>
              <a:rPr lang="tr-TR" b="1" dirty="0" smtClean="0"/>
              <a:t>0,75</a:t>
            </a:r>
            <a:r>
              <a:rPr lang="tr-TR" b="1" dirty="0"/>
              <a:t>: </a:t>
            </a:r>
            <a:r>
              <a:rPr lang="tr-TR" dirty="0"/>
              <a:t>Lehim telinin dış çapı </a:t>
            </a:r>
            <a:endParaRPr lang="tr-TR" dirty="0" smtClean="0"/>
          </a:p>
          <a:p>
            <a:pPr marL="0" indent="0" algn="just">
              <a:buNone/>
            </a:pPr>
            <a:r>
              <a:rPr lang="tr-TR" dirty="0" smtClean="0"/>
              <a:t>	</a:t>
            </a:r>
            <a:r>
              <a:rPr lang="tr-TR" b="1" dirty="0" smtClean="0"/>
              <a:t>A</a:t>
            </a:r>
            <a:r>
              <a:rPr lang="tr-TR" b="1" dirty="0"/>
              <a:t>: </a:t>
            </a:r>
            <a:r>
              <a:rPr lang="tr-TR" dirty="0"/>
              <a:t>Özelliği</a:t>
            </a:r>
          </a:p>
        </p:txBody>
      </p:sp>
    </p:spTree>
    <p:extLst>
      <p:ext uri="{BB962C8B-B14F-4D97-AF65-F5344CB8AC3E}">
        <p14:creationId xmlns:p14="http://schemas.microsoft.com/office/powerpoint/2010/main" val="1486184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a:t>
            </a:r>
          </a:p>
          <a:p>
            <a:pPr algn="just"/>
            <a:r>
              <a:rPr lang="tr-TR" dirty="0"/>
              <a:t>Lehimlemede kullanılan önemli elemanlardan biriside havyadır. </a:t>
            </a:r>
            <a:endParaRPr lang="tr-TR" dirty="0" smtClean="0"/>
          </a:p>
          <a:p>
            <a:pPr algn="just"/>
            <a:r>
              <a:rPr lang="tr-TR" dirty="0" smtClean="0"/>
              <a:t>Elektrik </a:t>
            </a:r>
            <a:r>
              <a:rPr lang="tr-TR" dirty="0"/>
              <a:t>ve elektronik devrelerde elemanlarını birbirine lehimlemeyebilmek için yüksek ve hızlı bir ısı kaynağına ihtiyaç vardır. Bu ihtiyacı karşılamak üzere bu alanda elektrikle çalışan </a:t>
            </a:r>
            <a:r>
              <a:rPr lang="tr-TR" b="1" dirty="0"/>
              <a:t>“havyalar” </a:t>
            </a:r>
            <a:r>
              <a:rPr lang="tr-TR" dirty="0"/>
              <a:t>kullanılmıştır. </a:t>
            </a:r>
            <a:endParaRPr lang="tr-TR" dirty="0" smtClean="0"/>
          </a:p>
          <a:p>
            <a:pPr algn="just"/>
            <a:r>
              <a:rPr lang="tr-TR" dirty="0" smtClean="0"/>
              <a:t>Havyalar </a:t>
            </a:r>
            <a:r>
              <a:rPr lang="tr-TR" dirty="0"/>
              <a:t>200 ile 500 derece arasında ısı yayabilecek şekilde üretilebilirler.</a:t>
            </a:r>
          </a:p>
        </p:txBody>
      </p:sp>
      <p:pic>
        <p:nvPicPr>
          <p:cNvPr id="3074" name="Picture 2" descr="havy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15" y="4259027"/>
            <a:ext cx="2492167" cy="24921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vy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531" y="4337883"/>
            <a:ext cx="2221835" cy="22218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615" y="4450502"/>
            <a:ext cx="2825307" cy="210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358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a:t>
            </a:r>
          </a:p>
          <a:p>
            <a:pPr algn="just"/>
            <a:r>
              <a:rPr lang="tr-TR" dirty="0"/>
              <a:t>Havyaların güçleri ise 5 ile 300 </a:t>
            </a:r>
            <a:r>
              <a:rPr lang="tr-TR" dirty="0" err="1"/>
              <a:t>watt</a:t>
            </a:r>
            <a:r>
              <a:rPr lang="tr-TR" dirty="0"/>
              <a:t> arasında değişebilmektedir. </a:t>
            </a:r>
            <a:endParaRPr lang="tr-TR" dirty="0" smtClean="0"/>
          </a:p>
          <a:p>
            <a:pPr algn="just"/>
            <a:r>
              <a:rPr lang="tr-TR" dirty="0" smtClean="0"/>
              <a:t>Havyalarda </a:t>
            </a:r>
            <a:r>
              <a:rPr lang="tr-TR" dirty="0"/>
              <a:t>aranan özellikler arasında; çok çabuk ısınabilmesi, lehimleme esnasında herhangi bir ısı kaybının olmaması ve gövdesinin içeriden gelen ısının yalıtımlı olması sayılabilir. </a:t>
            </a:r>
            <a:endParaRPr lang="tr-TR" dirty="0" smtClean="0"/>
          </a:p>
          <a:p>
            <a:pPr algn="just"/>
            <a:r>
              <a:rPr lang="tr-TR" dirty="0" smtClean="0"/>
              <a:t>Havyalar </a:t>
            </a:r>
            <a:r>
              <a:rPr lang="tr-TR" dirty="0"/>
              <a:t>genel olarak ısıtma durumuna ve yalıtım direncine göre sınıflandırılabilir. Bu sınıflandırmaya uygun olarak elektrik elektronik alanında kullanılan ısıtma durumuna göre havya çeşitlerini göreceğiz.</a:t>
            </a:r>
          </a:p>
        </p:txBody>
      </p:sp>
    </p:spTree>
    <p:extLst>
      <p:ext uri="{BB962C8B-B14F-4D97-AF65-F5344CB8AC3E}">
        <p14:creationId xmlns:p14="http://schemas.microsoft.com/office/powerpoint/2010/main" val="2668501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a:t>
            </a:r>
          </a:p>
          <a:p>
            <a:pPr algn="just"/>
            <a:r>
              <a:rPr lang="tr-TR" dirty="0"/>
              <a:t>Genel olarak </a:t>
            </a:r>
            <a:r>
              <a:rPr lang="tr-TR" dirty="0" smtClean="0"/>
              <a:t>havyalar </a:t>
            </a:r>
            <a:r>
              <a:rPr lang="tr-TR" dirty="0"/>
              <a:t>güçlerine göre </a:t>
            </a:r>
            <a:r>
              <a:rPr lang="tr-TR" dirty="0" smtClean="0"/>
              <a:t>aşağıdaki </a:t>
            </a:r>
            <a:r>
              <a:rPr lang="tr-TR" dirty="0"/>
              <a:t>gibi sıralanabilir</a:t>
            </a:r>
            <a:endParaRPr lang="tr-TR" dirty="0" smtClean="0"/>
          </a:p>
        </p:txBody>
      </p:sp>
      <p:pic>
        <p:nvPicPr>
          <p:cNvPr id="4" name="Resim 3"/>
          <p:cNvPicPr>
            <a:picLocks noChangeAspect="1"/>
          </p:cNvPicPr>
          <p:nvPr/>
        </p:nvPicPr>
        <p:blipFill>
          <a:blip r:embed="rId2"/>
          <a:stretch>
            <a:fillRect/>
          </a:stretch>
        </p:blipFill>
        <p:spPr>
          <a:xfrm>
            <a:off x="4427537" y="3217548"/>
            <a:ext cx="5238750" cy="1609725"/>
          </a:xfrm>
          <a:prstGeom prst="rect">
            <a:avLst/>
          </a:prstGeom>
        </p:spPr>
      </p:pic>
      <p:sp>
        <p:nvSpPr>
          <p:cNvPr id="5" name="Metin kutusu 4"/>
          <p:cNvSpPr txBox="1"/>
          <p:nvPr/>
        </p:nvSpPr>
        <p:spPr>
          <a:xfrm>
            <a:off x="4427537" y="4827273"/>
            <a:ext cx="5238750" cy="261610"/>
          </a:xfrm>
          <a:prstGeom prst="rect">
            <a:avLst/>
          </a:prstGeom>
          <a:noFill/>
        </p:spPr>
        <p:txBody>
          <a:bodyPr wrap="square" rtlCol="0">
            <a:spAutoFit/>
          </a:bodyPr>
          <a:lstStyle/>
          <a:p>
            <a:pPr algn="ctr"/>
            <a:r>
              <a:rPr lang="tr-TR" sz="1100" b="1" dirty="0" smtClean="0"/>
              <a:t>Havyalarla ilgili özellikler tablosu</a:t>
            </a:r>
            <a:endParaRPr lang="tr-TR" sz="1100" b="1" dirty="0"/>
          </a:p>
        </p:txBody>
      </p:sp>
    </p:spTree>
    <p:extLst>
      <p:ext uri="{BB962C8B-B14F-4D97-AF65-F5344CB8AC3E}">
        <p14:creationId xmlns:p14="http://schemas.microsoft.com/office/powerpoint/2010/main" val="2873356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Çeşitleri</a:t>
            </a:r>
          </a:p>
          <a:p>
            <a:pPr marL="0" indent="0" algn="just">
              <a:buNone/>
            </a:pPr>
            <a:r>
              <a:rPr lang="tr-TR" b="1" dirty="0"/>
              <a:t>Kalem (Rezistanslı) Havyalar </a:t>
            </a:r>
            <a:endParaRPr lang="tr-TR" b="1" dirty="0" smtClean="0"/>
          </a:p>
          <a:p>
            <a:pPr algn="just"/>
            <a:r>
              <a:rPr lang="tr-TR" dirty="0" smtClean="0"/>
              <a:t>Rezistanslı </a:t>
            </a:r>
            <a:r>
              <a:rPr lang="tr-TR" dirty="0"/>
              <a:t>havya olarak da isimlendirilirler. </a:t>
            </a:r>
            <a:endParaRPr lang="tr-TR" dirty="0" smtClean="0"/>
          </a:p>
          <a:p>
            <a:pPr algn="just"/>
            <a:r>
              <a:rPr lang="tr-TR" dirty="0" smtClean="0"/>
              <a:t>Ancak</a:t>
            </a:r>
            <a:r>
              <a:rPr lang="tr-TR" dirty="0"/>
              <a:t>, tabanca havyaya benzer modelleri de vardır. </a:t>
            </a:r>
            <a:endParaRPr lang="tr-TR" dirty="0" smtClean="0"/>
          </a:p>
          <a:p>
            <a:pPr algn="just"/>
            <a:r>
              <a:rPr lang="tr-TR" dirty="0" smtClean="0"/>
              <a:t>Isının </a:t>
            </a:r>
            <a:r>
              <a:rPr lang="tr-TR" dirty="0"/>
              <a:t>havyada oluşturulması rezistansla sağlanmaktadır. Rezistans, krom-nikel telden silindirik şeklinde sarılarak elde edilir. </a:t>
            </a:r>
            <a:endParaRPr lang="tr-TR" dirty="0" smtClean="0"/>
          </a:p>
          <a:p>
            <a:pPr algn="just"/>
            <a:r>
              <a:rPr lang="tr-TR" dirty="0" smtClean="0"/>
              <a:t>Bu </a:t>
            </a:r>
            <a:r>
              <a:rPr lang="tr-TR" dirty="0"/>
              <a:t>havyalar küçük güçlü olarak üretilirler. Böylece küçük akımlı büyük dirençli olarak çalışırlar.</a:t>
            </a:r>
            <a:endParaRPr lang="tr-TR" dirty="0" smtClean="0"/>
          </a:p>
        </p:txBody>
      </p:sp>
      <p:pic>
        <p:nvPicPr>
          <p:cNvPr id="7170"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186" y="4913009"/>
            <a:ext cx="1696752" cy="17138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avy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584" y="4913009"/>
            <a:ext cx="1702060" cy="170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7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Çeşitleri</a:t>
            </a:r>
          </a:p>
          <a:p>
            <a:pPr marL="0" indent="0" algn="just">
              <a:buNone/>
            </a:pPr>
            <a:r>
              <a:rPr lang="tr-TR" b="1" dirty="0"/>
              <a:t>Kalem (Rezistanslı) Havyalar </a:t>
            </a:r>
          </a:p>
          <a:p>
            <a:pPr algn="just"/>
            <a:r>
              <a:rPr lang="tr-TR" dirty="0" smtClean="0"/>
              <a:t>Rezistanslı </a:t>
            </a:r>
            <a:r>
              <a:rPr lang="tr-TR" dirty="0"/>
              <a:t>havyalar, enerji kablosu, tutma sapı ve havya ucu olmak üzere üç ana parçadan oluşmaktadır. </a:t>
            </a:r>
            <a:endParaRPr lang="tr-TR" dirty="0" smtClean="0"/>
          </a:p>
          <a:p>
            <a:pPr algn="just"/>
            <a:r>
              <a:rPr lang="tr-TR" dirty="0" smtClean="0"/>
              <a:t>Sanayinin </a:t>
            </a:r>
            <a:r>
              <a:rPr lang="tr-TR" dirty="0"/>
              <a:t>içerisinde havya istasyonları elektronikçiler için kolaylık ve güvenlik sağlamaktadır. Enerji beslemesi 220Volt olmasına rağmen ısı ayarı imkânı sağlayarak çalışma güvenliği sağlarlar. Böylece havya ucundaki ısı değerini sabit tutma imkânı sağlamaktadır. Buna göre kalem havyalar ikiye ayrılır: </a:t>
            </a:r>
            <a:endParaRPr lang="tr-TR" dirty="0" smtClean="0"/>
          </a:p>
          <a:p>
            <a:pPr lvl="1" algn="just">
              <a:buFont typeface="Wingdings" panose="05000000000000000000" pitchFamily="2" charset="2"/>
              <a:buChar char="q"/>
            </a:pPr>
            <a:r>
              <a:rPr lang="tr-TR" dirty="0" smtClean="0"/>
              <a:t>İstasyonlu Kalem Havyalar</a:t>
            </a:r>
          </a:p>
          <a:p>
            <a:pPr lvl="1" algn="just">
              <a:buFont typeface="Wingdings" panose="05000000000000000000" pitchFamily="2" charset="2"/>
              <a:buChar char="q"/>
            </a:pPr>
            <a:r>
              <a:rPr lang="tr-TR" dirty="0" smtClean="0"/>
              <a:t>İstasyonsuz Kalem Havyalar</a:t>
            </a:r>
            <a:endParaRPr lang="tr-TR" dirty="0"/>
          </a:p>
        </p:txBody>
      </p:sp>
    </p:spTree>
    <p:extLst>
      <p:ext uri="{BB962C8B-B14F-4D97-AF65-F5344CB8AC3E}">
        <p14:creationId xmlns:p14="http://schemas.microsoft.com/office/powerpoint/2010/main" val="73462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pic>
        <p:nvPicPr>
          <p:cNvPr id="10242" name="Picture 2" descr="istasyonlu kalem havya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487" y="4953268"/>
            <a:ext cx="2242955" cy="190473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Çeşitleri</a:t>
            </a:r>
          </a:p>
          <a:p>
            <a:pPr marL="0" indent="0" algn="just">
              <a:buNone/>
            </a:pPr>
            <a:r>
              <a:rPr lang="tr-TR" b="1" dirty="0"/>
              <a:t>Kalem (Rezistanslı) Havyalar </a:t>
            </a:r>
          </a:p>
          <a:p>
            <a:pPr marL="0" indent="0" algn="just">
              <a:buNone/>
            </a:pPr>
            <a:r>
              <a:rPr lang="tr-TR" b="1" dirty="0">
                <a:solidFill>
                  <a:srgbClr val="FF0000"/>
                </a:solidFill>
              </a:rPr>
              <a:t>İstasyonlu Kalem Havyalar </a:t>
            </a:r>
            <a:endParaRPr lang="tr-TR" b="1" dirty="0" smtClean="0">
              <a:solidFill>
                <a:srgbClr val="FF0000"/>
              </a:solidFill>
            </a:endParaRPr>
          </a:p>
          <a:p>
            <a:pPr algn="just"/>
            <a:r>
              <a:rPr lang="tr-TR" dirty="0" smtClean="0"/>
              <a:t>Bu </a:t>
            </a:r>
            <a:r>
              <a:rPr lang="tr-TR" dirty="0"/>
              <a:t>tip havyalar ısı ayarlı veya gerilim ayarlı olarak kullanılabilmesi için çeşitli düzenekler kullanılır. Böylece havya ucundaki ısı sabit tutulur. </a:t>
            </a:r>
            <a:endParaRPr lang="tr-TR" dirty="0" smtClean="0"/>
          </a:p>
          <a:p>
            <a:pPr algn="just"/>
            <a:r>
              <a:rPr lang="tr-TR" dirty="0" smtClean="0"/>
              <a:t>Güvenli </a:t>
            </a:r>
            <a:r>
              <a:rPr lang="tr-TR" dirty="0"/>
              <a:t>bir çalışma ortamı için böyle düzenekler kullanılabilir. </a:t>
            </a:r>
            <a:endParaRPr lang="tr-TR" dirty="0" smtClean="0"/>
          </a:p>
          <a:p>
            <a:pPr algn="just"/>
            <a:r>
              <a:rPr lang="tr-TR" dirty="0" smtClean="0"/>
              <a:t>Ancak</a:t>
            </a:r>
            <a:r>
              <a:rPr lang="tr-TR" dirty="0"/>
              <a:t>, her yerde kullanılmaları mümkün olmayabilir. Bir istasyon modeli olarak kabul ettiğimiz bu tip havyalar daha çok seri üretim yapan firmalarda kullanılır. </a:t>
            </a:r>
          </a:p>
        </p:txBody>
      </p:sp>
    </p:spTree>
    <p:extLst>
      <p:ext uri="{BB962C8B-B14F-4D97-AF65-F5344CB8AC3E}">
        <p14:creationId xmlns:p14="http://schemas.microsoft.com/office/powerpoint/2010/main" val="1775413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Çeşitleri</a:t>
            </a:r>
          </a:p>
          <a:p>
            <a:pPr marL="0" indent="0" algn="just">
              <a:buNone/>
            </a:pPr>
            <a:r>
              <a:rPr lang="tr-TR" b="1" dirty="0"/>
              <a:t>Kalem (Rezistanslı) Havyalar </a:t>
            </a:r>
          </a:p>
          <a:p>
            <a:pPr marL="0" indent="0" algn="just">
              <a:buNone/>
            </a:pPr>
            <a:r>
              <a:rPr lang="tr-TR" b="1" dirty="0">
                <a:solidFill>
                  <a:srgbClr val="FF0000"/>
                </a:solidFill>
              </a:rPr>
              <a:t>İstasyonsuz Kalem Havyalar </a:t>
            </a:r>
          </a:p>
          <a:p>
            <a:pPr algn="just"/>
            <a:r>
              <a:rPr lang="tr-TR" dirty="0" smtClean="0"/>
              <a:t>Bu </a:t>
            </a:r>
            <a:r>
              <a:rPr lang="tr-TR" dirty="0"/>
              <a:t>havyaları genel kullanıcı olarak isimlendirdiğimiz bakım ve onarım yapan küçük firmalar, hobi devreleri yapan kimseler ve öğrenciler kullanmaktadır. </a:t>
            </a:r>
            <a:endParaRPr lang="tr-TR" dirty="0" smtClean="0"/>
          </a:p>
          <a:p>
            <a:pPr algn="just"/>
            <a:r>
              <a:rPr lang="tr-TR" dirty="0" smtClean="0"/>
              <a:t>İstasyonlu </a:t>
            </a:r>
            <a:r>
              <a:rPr lang="tr-TR" dirty="0"/>
              <a:t>havyalardan tek farkları, her alanda kullanılabilir olmalarıdır</a:t>
            </a:r>
            <a:r>
              <a:rPr lang="tr-TR" dirty="0" smtClean="0"/>
              <a:t>.</a:t>
            </a:r>
            <a:endParaRPr lang="tr-TR" dirty="0"/>
          </a:p>
        </p:txBody>
      </p:sp>
      <p:pic>
        <p:nvPicPr>
          <p:cNvPr id="12290" name="Picture 2" descr="kalem havya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2" y="4404427"/>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106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Çeşitleri</a:t>
            </a:r>
          </a:p>
          <a:p>
            <a:pPr marL="0" indent="0" algn="just">
              <a:buNone/>
            </a:pPr>
            <a:r>
              <a:rPr lang="tr-TR" b="1" dirty="0"/>
              <a:t>Tabanca (Transformatörlü) Havyalar </a:t>
            </a:r>
          </a:p>
          <a:p>
            <a:pPr algn="just"/>
            <a:r>
              <a:rPr lang="tr-TR" dirty="0" smtClean="0"/>
              <a:t>Tabanca </a:t>
            </a:r>
            <a:r>
              <a:rPr lang="tr-TR" dirty="0"/>
              <a:t>havyalar güçlü havyalar olup daha çok elektrikçilikte ve kalın iletkenlerin </a:t>
            </a:r>
            <a:r>
              <a:rPr lang="tr-TR" dirty="0" smtClean="0"/>
              <a:t>lehimlemesinde </a:t>
            </a:r>
            <a:r>
              <a:rPr lang="tr-TR" dirty="0"/>
              <a:t>kullanılırlar. </a:t>
            </a:r>
            <a:endParaRPr lang="tr-TR" dirty="0" smtClean="0"/>
          </a:p>
          <a:p>
            <a:pPr algn="just"/>
            <a:r>
              <a:rPr lang="tr-TR" dirty="0" smtClean="0"/>
              <a:t>Tabanca </a:t>
            </a:r>
            <a:r>
              <a:rPr lang="tr-TR" dirty="0"/>
              <a:t>havyaların içinde bir transformatör mevcut olup havya ucu fek sekonder sargısının uzantısıdır. </a:t>
            </a:r>
            <a:endParaRPr lang="tr-TR" dirty="0" smtClean="0"/>
          </a:p>
          <a:p>
            <a:pPr algn="just"/>
            <a:r>
              <a:rPr lang="tr-TR" dirty="0" smtClean="0"/>
              <a:t>Sekonder </a:t>
            </a:r>
            <a:r>
              <a:rPr lang="tr-TR" dirty="0"/>
              <a:t>sargısı primer sargısına göre çok az sipirlidir. Bu sebeple sekonderde çok düşük gerilim ve çok yüksek akım vardır. Bu yüksek akım sekonder sargısının dolayısıyla havya uçunun çok ısınmasına sebep olur.</a:t>
            </a:r>
          </a:p>
        </p:txBody>
      </p:sp>
    </p:spTree>
    <p:extLst>
      <p:ext uri="{BB962C8B-B14F-4D97-AF65-F5344CB8AC3E}">
        <p14:creationId xmlns:p14="http://schemas.microsoft.com/office/powerpoint/2010/main" val="2842487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Çeşitleri</a:t>
            </a:r>
          </a:p>
          <a:p>
            <a:pPr marL="0" indent="0" algn="just">
              <a:buNone/>
            </a:pPr>
            <a:r>
              <a:rPr lang="tr-TR" b="1" dirty="0"/>
              <a:t>Tabanca (Transformatörlü) Havyalar </a:t>
            </a:r>
          </a:p>
          <a:p>
            <a:pPr algn="just"/>
            <a:r>
              <a:rPr lang="tr-TR" dirty="0"/>
              <a:t>Primer devresinde seri bir anahtar vardır ve bu anahtar tetik biçimindedir. Anahtara basıldığında </a:t>
            </a:r>
            <a:r>
              <a:rPr lang="tr-TR" dirty="0" err="1"/>
              <a:t>primerden</a:t>
            </a:r>
            <a:r>
              <a:rPr lang="tr-TR" dirty="0"/>
              <a:t> ve dolayısıyla </a:t>
            </a:r>
            <a:r>
              <a:rPr lang="tr-TR" dirty="0" err="1"/>
              <a:t>sekonderden</a:t>
            </a:r>
            <a:r>
              <a:rPr lang="tr-TR" dirty="0"/>
              <a:t> akım geçer. </a:t>
            </a:r>
            <a:r>
              <a:rPr lang="tr-TR" dirty="0" err="1" smtClean="0"/>
              <a:t>Sekonderden</a:t>
            </a:r>
            <a:r>
              <a:rPr lang="tr-TR" dirty="0" smtClean="0"/>
              <a:t> </a:t>
            </a:r>
            <a:r>
              <a:rPr lang="tr-TR" dirty="0"/>
              <a:t>geçen yüksek akım havya uçunu ısıtır. </a:t>
            </a:r>
            <a:endParaRPr lang="tr-TR" dirty="0" smtClean="0"/>
          </a:p>
          <a:p>
            <a:pPr algn="just"/>
            <a:r>
              <a:rPr lang="tr-TR" dirty="0" smtClean="0"/>
              <a:t>Anahtar </a:t>
            </a:r>
            <a:r>
              <a:rPr lang="tr-TR" dirty="0"/>
              <a:t>bırakılırsa akım kesilir ve havya hızla soğur. Daha önce de belirtildiği gibi tabanca havyalar yüksek güçlü ve dolayısıyla uçları çok ısınan havyalardır. Bu nedenle elektronik devrelerde lehimleme işlerinde tabanca havya kullanımından kaçınılmalıdır. </a:t>
            </a:r>
          </a:p>
        </p:txBody>
      </p:sp>
      <p:pic>
        <p:nvPicPr>
          <p:cNvPr id="13314" name="Picture 2" descr="tabanca havya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249" y="4785209"/>
            <a:ext cx="2293548" cy="203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656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9" name="Picture 2" descr="havy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783" y="4620619"/>
            <a:ext cx="1982594" cy="19825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avy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129" y="4444689"/>
            <a:ext cx="2221835" cy="22218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213" y="4557308"/>
            <a:ext cx="2825307" cy="2109216"/>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ctrTitle"/>
          </p:nvPr>
        </p:nvSpPr>
        <p:spPr>
          <a:xfrm>
            <a:off x="2589212" y="2514600"/>
            <a:ext cx="8915400" cy="2262781"/>
          </a:xfrm>
        </p:spPr>
        <p:txBody>
          <a:bodyPr/>
          <a:lstStyle/>
          <a:p>
            <a:pPr algn="ctr"/>
            <a:r>
              <a:rPr lang="tr-TR" dirty="0" smtClean="0"/>
              <a:t>LEHİMLEMEDE KULLANILAN MALZEMELER</a:t>
            </a:r>
            <a:endParaRPr lang="tr-TR" dirty="0"/>
          </a:p>
        </p:txBody>
      </p:sp>
      <p:pic>
        <p:nvPicPr>
          <p:cNvPr id="5" name="Picture 2" descr="tüp lehim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019" y="408494"/>
            <a:ext cx="1707968" cy="1707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7335" y="1118832"/>
            <a:ext cx="1557655" cy="1557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ehim pastası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7315" y="875921"/>
            <a:ext cx="1350649" cy="1350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ehim pastası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6621" y="839211"/>
            <a:ext cx="1424067" cy="142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18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Çeşitleri</a:t>
            </a:r>
          </a:p>
          <a:p>
            <a:pPr marL="0" indent="0" algn="just">
              <a:buNone/>
            </a:pPr>
            <a:r>
              <a:rPr lang="tr-TR" b="1" dirty="0"/>
              <a:t>Gazlı Havyalar </a:t>
            </a:r>
          </a:p>
          <a:p>
            <a:pPr algn="just"/>
            <a:r>
              <a:rPr lang="tr-TR" dirty="0" smtClean="0"/>
              <a:t>Bu </a:t>
            </a:r>
            <a:r>
              <a:rPr lang="tr-TR" dirty="0"/>
              <a:t>tip havyalar, enerji kaynağının bulunmadığı ortamlarda kullanılır. </a:t>
            </a:r>
            <a:endParaRPr lang="tr-TR" dirty="0" smtClean="0"/>
          </a:p>
          <a:p>
            <a:pPr algn="just"/>
            <a:r>
              <a:rPr lang="tr-TR" dirty="0" smtClean="0"/>
              <a:t>Gazın </a:t>
            </a:r>
            <a:r>
              <a:rPr lang="tr-TR" dirty="0"/>
              <a:t>yakılması yoluyla havya ucu ısıtılarak çalışmaktadır. </a:t>
            </a:r>
            <a:endParaRPr lang="tr-TR" dirty="0" smtClean="0"/>
          </a:p>
          <a:p>
            <a:pPr algn="just"/>
            <a:r>
              <a:rPr lang="tr-TR" dirty="0" smtClean="0"/>
              <a:t>Çalışmasında </a:t>
            </a:r>
            <a:r>
              <a:rPr lang="tr-TR" dirty="0"/>
              <a:t>elektrik bulunmadığı için yanıcı bir gaz kullanılmaktadır. Çalışma sırasında havya ucu hem ısıyı alacak hem de lehimi eritecek şekilde kullanır. </a:t>
            </a:r>
          </a:p>
        </p:txBody>
      </p:sp>
      <p:pic>
        <p:nvPicPr>
          <p:cNvPr id="15362" name="Picture 2" descr="gazlı havya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739" y="4446974"/>
            <a:ext cx="3172345" cy="223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18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Seçimi</a:t>
            </a:r>
          </a:p>
          <a:p>
            <a:pPr algn="just"/>
            <a:r>
              <a:rPr lang="tr-TR" dirty="0"/>
              <a:t>Lehimleme işlemi için havya seçiminde dikkat edilmesi gereken husus şudur: Elektronik malzemelerin çoğu ısınınca bozulabilir. Bu nedenle entegre, küçük diyot ve transistor gibi ısıya dayanıksız malzemelerin </a:t>
            </a:r>
            <a:r>
              <a:rPr lang="tr-TR" dirty="0" smtClean="0"/>
              <a:t>lehimlemesinde </a:t>
            </a:r>
            <a:r>
              <a:rPr lang="tr-TR" dirty="0"/>
              <a:t>düşük güçlü havyalar tercih edilmelidir. </a:t>
            </a:r>
          </a:p>
        </p:txBody>
      </p:sp>
      <p:pic>
        <p:nvPicPr>
          <p:cNvPr id="16386" name="Picture 2" descr="lehimlem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2" y="4022411"/>
            <a:ext cx="57531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22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bg2">
                <a:tint val="90000"/>
                <a:lumMod val="120000"/>
              </a:schemeClr>
            </a:gs>
            <a:gs pos="100000">
              <a:schemeClr val="bg2">
                <a:shade val="98000"/>
                <a:satMod val="120000"/>
                <a:lumMod val="98000"/>
              </a:schemeClr>
            </a:gs>
          </a:gsLst>
          <a:lin ang="108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a:xfrm>
            <a:off x="2589212" y="2133600"/>
            <a:ext cx="7064454" cy="4282190"/>
          </a:xfrm>
        </p:spPr>
        <p:txBody>
          <a:bodyPr>
            <a:normAutofit/>
          </a:bodyPr>
          <a:lstStyle/>
          <a:p>
            <a:pPr marL="0" indent="0">
              <a:buNone/>
            </a:pPr>
            <a:r>
              <a:rPr lang="tr-TR" b="1" dirty="0" smtClean="0">
                <a:solidFill>
                  <a:schemeClr val="accent2">
                    <a:lumMod val="50000"/>
                  </a:schemeClr>
                </a:solidFill>
              </a:rPr>
              <a:t>Havya Altlığı</a:t>
            </a:r>
          </a:p>
          <a:p>
            <a:pPr algn="just"/>
            <a:r>
              <a:rPr lang="tr-TR" dirty="0"/>
              <a:t>Kalem havyalar çalışma sırasında genellikle fişe takılı olarak bırakılmakta ve sürekli olarak sıcak kalmaktadır. Bunun sebebi kalem havyanın yavaş ısınmasıdır. </a:t>
            </a:r>
          </a:p>
          <a:p>
            <a:pPr algn="just"/>
            <a:r>
              <a:rPr lang="tr-TR" dirty="0" smtClean="0"/>
              <a:t>Çalışma </a:t>
            </a:r>
            <a:r>
              <a:rPr lang="tr-TR" dirty="0"/>
              <a:t>anında sürekli sıcak olduğu için kalem havyanın ucu temas ettiği yerlere zarar verebilir</a:t>
            </a:r>
            <a:r>
              <a:rPr lang="tr-TR" dirty="0" smtClean="0"/>
              <a:t>.)</a:t>
            </a:r>
          </a:p>
          <a:p>
            <a:pPr algn="just"/>
            <a:r>
              <a:rPr lang="tr-TR" dirty="0" smtClean="0"/>
              <a:t>Bu </a:t>
            </a:r>
            <a:r>
              <a:rPr lang="tr-TR" dirty="0"/>
              <a:t>sebeple havyanın sıcak olan bölümlerine elle dokunmak, vücudun herhangi bir yerine değdirmek yanıklara sebep olur. Ayrıca giysilere veya çevredeki eşyalara da zarar </a:t>
            </a:r>
            <a:r>
              <a:rPr lang="tr-TR" dirty="0" smtClean="0"/>
              <a:t>verebilir.</a:t>
            </a:r>
          </a:p>
          <a:p>
            <a:pPr algn="just"/>
            <a:r>
              <a:rPr lang="tr-TR" dirty="0" smtClean="0"/>
              <a:t>Bu </a:t>
            </a:r>
            <a:r>
              <a:rPr lang="tr-TR" dirty="0"/>
              <a:t>nedenle havya rasgele bir yere bırakılmamalı, havya altlığında tutulmalıdır.</a:t>
            </a:r>
          </a:p>
        </p:txBody>
      </p:sp>
      <p:pic>
        <p:nvPicPr>
          <p:cNvPr id="17410" name="Picture 2" descr="havya altlığ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666" y="3092786"/>
            <a:ext cx="2057685" cy="205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10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chemeClr val="accent2">
                    <a:lumMod val="50000"/>
                  </a:schemeClr>
                </a:solidFill>
              </a:rPr>
              <a:t>Havya Uçları</a:t>
            </a:r>
          </a:p>
          <a:p>
            <a:pPr algn="just"/>
            <a:r>
              <a:rPr lang="tr-TR" dirty="0"/>
              <a:t>Kalem havyalarda havya ucunun uzunluğu 3-3.5 cm‘dir. Ancak bu uç uzatılıp kısaltılabilir. Uç kısaltılırsa daha çok, uzatılırsa daha az ısınır. Böylece havyanın çalışma ısısı değiştirilebilir. </a:t>
            </a:r>
            <a:endParaRPr lang="tr-TR" dirty="0" smtClean="0"/>
          </a:p>
          <a:p>
            <a:pPr algn="just"/>
            <a:r>
              <a:rPr lang="tr-TR" dirty="0" smtClean="0"/>
              <a:t>Havya </a:t>
            </a:r>
            <a:r>
              <a:rPr lang="tr-TR" dirty="0"/>
              <a:t>ucu bir vida aracılığıyla gövdeye bağlanmıştır. Bu vida gevşetilerek uzunluk ayan yapılabilir. Bu sırada havyanın soğuk olması gerekir. Ucu uzatıp kısaltmada kargaburnu veya pense kullanılabilir</a:t>
            </a:r>
          </a:p>
        </p:txBody>
      </p:sp>
      <p:pic>
        <p:nvPicPr>
          <p:cNvPr id="18434" name="Picture 2" descr="havya uc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175" y="4515604"/>
            <a:ext cx="2626766" cy="217510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kalem havy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585" y="4682072"/>
            <a:ext cx="4912454" cy="184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2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2514600"/>
            <a:ext cx="8915400" cy="2262781"/>
          </a:xfrm>
        </p:spPr>
        <p:txBody>
          <a:bodyPr/>
          <a:lstStyle/>
          <a:p>
            <a:pPr algn="ctr"/>
            <a:r>
              <a:rPr lang="tr-TR" dirty="0" smtClean="0"/>
              <a:t>LEHİMLEME</a:t>
            </a:r>
            <a:endParaRPr lang="tr-TR" dirty="0"/>
          </a:p>
        </p:txBody>
      </p:sp>
      <p:pic>
        <p:nvPicPr>
          <p:cNvPr id="19458" name="Picture 2" descr="lehimleme teknik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452" y="794478"/>
            <a:ext cx="3934919" cy="262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80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smtClean="0">
                <a:solidFill>
                  <a:srgbClr val="0070C0"/>
                </a:solidFill>
              </a:rPr>
              <a:t>Lehimleme Metotları</a:t>
            </a:r>
          </a:p>
          <a:p>
            <a:pPr marL="0" indent="0" algn="just">
              <a:buNone/>
            </a:pPr>
            <a:r>
              <a:rPr lang="tr-TR" b="1" dirty="0" smtClean="0">
                <a:solidFill>
                  <a:srgbClr val="FF0000"/>
                </a:solidFill>
              </a:rPr>
              <a:t>Lehimlenecek </a:t>
            </a:r>
            <a:r>
              <a:rPr lang="tr-TR" b="1" dirty="0">
                <a:solidFill>
                  <a:srgbClr val="FF0000"/>
                </a:solidFill>
              </a:rPr>
              <a:t>Yerin Temizlenmesi </a:t>
            </a:r>
            <a:endParaRPr lang="tr-TR" b="1" dirty="0" smtClean="0">
              <a:solidFill>
                <a:srgbClr val="FF0000"/>
              </a:solidFill>
            </a:endParaRPr>
          </a:p>
          <a:p>
            <a:pPr algn="just"/>
            <a:r>
              <a:rPr lang="tr-TR" dirty="0" smtClean="0"/>
              <a:t>Lehim </a:t>
            </a:r>
            <a:r>
              <a:rPr lang="tr-TR" dirty="0"/>
              <a:t>yapmadan önce lehimin yapılacağı yüzeyin veya eleman bacağının iyice temizlenmesi gerekir. </a:t>
            </a:r>
            <a:endParaRPr lang="tr-TR" dirty="0" smtClean="0"/>
          </a:p>
          <a:p>
            <a:pPr algn="just"/>
            <a:r>
              <a:rPr lang="tr-TR" dirty="0" smtClean="0"/>
              <a:t>Bu </a:t>
            </a:r>
            <a:r>
              <a:rPr lang="tr-TR" dirty="0"/>
              <a:t>temizleme işlemi şu şekillerde </a:t>
            </a:r>
            <a:r>
              <a:rPr lang="tr-TR" dirty="0" smtClean="0"/>
              <a:t>yapılabilir:</a:t>
            </a:r>
          </a:p>
          <a:p>
            <a:pPr lvl="1" algn="just"/>
            <a:r>
              <a:rPr lang="tr-TR" dirty="0" smtClean="0"/>
              <a:t>Lehimin </a:t>
            </a:r>
            <a:r>
              <a:rPr lang="tr-TR" dirty="0"/>
              <a:t>yapılacağı baskı devre yüzeyi çok ince zımpara kullanılarak zımparalanır. </a:t>
            </a:r>
          </a:p>
          <a:p>
            <a:pPr lvl="1" algn="just"/>
            <a:r>
              <a:rPr lang="tr-TR" dirty="0" smtClean="0"/>
              <a:t>Eleman </a:t>
            </a:r>
            <a:r>
              <a:rPr lang="tr-TR" dirty="0"/>
              <a:t>bacakları temizlenirken ince zımpara kullanılabileceği gibi çakı da kullanılabilir. Çakı ile eleman bacağı hafifçe kazınır. </a:t>
            </a:r>
          </a:p>
          <a:p>
            <a:pPr lvl="1" algn="just"/>
            <a:r>
              <a:rPr lang="tr-TR" dirty="0" smtClean="0"/>
              <a:t>Zımpara </a:t>
            </a:r>
            <a:r>
              <a:rPr lang="tr-TR" dirty="0"/>
              <a:t>veya çakı ile yapılan bu temizlenen yerlerdeki küçük parçacıklar bir fırçayla giderilir.</a:t>
            </a:r>
          </a:p>
        </p:txBody>
      </p:sp>
    </p:spTree>
    <p:extLst>
      <p:ext uri="{BB962C8B-B14F-4D97-AF65-F5344CB8AC3E}">
        <p14:creationId xmlns:p14="http://schemas.microsoft.com/office/powerpoint/2010/main" val="2268549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smtClean="0">
                <a:solidFill>
                  <a:srgbClr val="0070C0"/>
                </a:solidFill>
              </a:rPr>
              <a:t>Lehimlemenin Yapılması</a:t>
            </a:r>
          </a:p>
          <a:p>
            <a:pPr algn="just"/>
            <a:r>
              <a:rPr lang="tr-TR" dirty="0"/>
              <a:t>Havya prize takılarak ısınması sağlanır. </a:t>
            </a:r>
            <a:endParaRPr lang="tr-TR" dirty="0" smtClean="0"/>
          </a:p>
          <a:p>
            <a:pPr algn="just"/>
            <a:r>
              <a:rPr lang="tr-TR" dirty="0" smtClean="0"/>
              <a:t>Isınmış </a:t>
            </a:r>
            <a:r>
              <a:rPr lang="tr-TR" dirty="0"/>
              <a:t>ve temizlenmiş havya ucuna lehim değdirilerek eritmesi kontrol edilir. Üzerine bir miktar lehim alması sağlanır. </a:t>
            </a:r>
            <a:endParaRPr lang="tr-TR" dirty="0" smtClean="0"/>
          </a:p>
          <a:p>
            <a:pPr algn="just"/>
            <a:r>
              <a:rPr lang="tr-TR" dirty="0" smtClean="0"/>
              <a:t>Temizlenerek </a:t>
            </a:r>
            <a:r>
              <a:rPr lang="tr-TR" dirty="0"/>
              <a:t>hazırlanmış lehimlenecek parça üzerine de bir miktar lehim pastası </a:t>
            </a:r>
            <a:r>
              <a:rPr lang="tr-TR" dirty="0" smtClean="0"/>
              <a:t>sürülür.</a:t>
            </a:r>
          </a:p>
          <a:p>
            <a:pPr algn="just"/>
            <a:r>
              <a:rPr lang="tr-TR" dirty="0" smtClean="0"/>
              <a:t>Isınmış </a:t>
            </a:r>
            <a:r>
              <a:rPr lang="tr-TR" dirty="0"/>
              <a:t>havya ucu, lehimlenecek kısma değdirilir ve bir miktar beklenir. </a:t>
            </a:r>
            <a:endParaRPr lang="tr-TR" dirty="0" smtClean="0"/>
          </a:p>
          <a:p>
            <a:pPr algn="just"/>
            <a:r>
              <a:rPr lang="tr-TR" dirty="0" smtClean="0"/>
              <a:t>Bu </a:t>
            </a:r>
            <a:r>
              <a:rPr lang="tr-TR" dirty="0"/>
              <a:t>arada pasta eriyerek temizlerken, havya ucundaki lehimde lehimlenecek parçanın üzerine yapışır. </a:t>
            </a:r>
          </a:p>
        </p:txBody>
      </p:sp>
    </p:spTree>
    <p:extLst>
      <p:ext uri="{BB962C8B-B14F-4D97-AF65-F5344CB8AC3E}">
        <p14:creationId xmlns:p14="http://schemas.microsoft.com/office/powerpoint/2010/main" val="3055586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smtClean="0">
                <a:solidFill>
                  <a:srgbClr val="0070C0"/>
                </a:solidFill>
              </a:rPr>
              <a:t>Lehimlemenin Yapılması</a:t>
            </a:r>
          </a:p>
          <a:p>
            <a:pPr algn="just"/>
            <a:r>
              <a:rPr lang="tr-TR" dirty="0"/>
              <a:t>Bu aşamadan sonra havyanın ucu </a:t>
            </a:r>
            <a:r>
              <a:rPr lang="tr-TR" dirty="0" err="1"/>
              <a:t>lehimlenen</a:t>
            </a:r>
            <a:r>
              <a:rPr lang="tr-TR" dirty="0"/>
              <a:t> elemanın üzerinden çekilmeli ve lehim yeri kesinlikle oynatılmamalıdır. </a:t>
            </a:r>
            <a:endParaRPr lang="tr-TR" dirty="0" smtClean="0"/>
          </a:p>
          <a:p>
            <a:pPr algn="just"/>
            <a:r>
              <a:rPr lang="tr-TR" dirty="0" smtClean="0"/>
              <a:t>Lehimleme </a:t>
            </a:r>
            <a:r>
              <a:rPr lang="tr-TR" dirty="0"/>
              <a:t>anında havya ucundaki lehim yetersiz kalırsa, ısınan parçada eriyecek şekilde yeteri kadar lehim verilmelidir. </a:t>
            </a:r>
            <a:endParaRPr lang="tr-TR" dirty="0" smtClean="0"/>
          </a:p>
          <a:p>
            <a:pPr algn="just"/>
            <a:r>
              <a:rPr lang="tr-TR" b="1" i="1" dirty="0" smtClean="0"/>
              <a:t>Havyanın </a:t>
            </a:r>
            <a:r>
              <a:rPr lang="tr-TR" b="1" i="1" dirty="0"/>
              <a:t>lehim yerinde kısa kalması, lehim yüzeyini pürüzlü; fazla kalması ise, iğneli ve dağınık yapar. </a:t>
            </a:r>
            <a:endParaRPr lang="tr-TR" b="1" i="1" dirty="0" smtClean="0"/>
          </a:p>
          <a:p>
            <a:pPr algn="just"/>
            <a:r>
              <a:rPr lang="tr-TR" b="1" i="1" dirty="0" smtClean="0"/>
              <a:t>Normal </a:t>
            </a:r>
            <a:r>
              <a:rPr lang="tr-TR" b="1" i="1" dirty="0"/>
              <a:t>sürede yapılan lehimin yüzeyi parlak, temiz, çatlaksız, deliksiz, küçük ve doğal bir tepe görüntüsündedir.</a:t>
            </a:r>
          </a:p>
        </p:txBody>
      </p:sp>
    </p:spTree>
    <p:extLst>
      <p:ext uri="{BB962C8B-B14F-4D97-AF65-F5344CB8AC3E}">
        <p14:creationId xmlns:p14="http://schemas.microsoft.com/office/powerpoint/2010/main" val="1121623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smtClean="0">
                <a:solidFill>
                  <a:srgbClr val="0070C0"/>
                </a:solidFill>
              </a:rPr>
              <a:t>Havya ucunun lehimlemeye hazırlanması</a:t>
            </a:r>
          </a:p>
          <a:p>
            <a:pPr algn="just"/>
            <a:r>
              <a:rPr lang="tr-TR" dirty="0" smtClean="0"/>
              <a:t>Havya </a:t>
            </a:r>
            <a:r>
              <a:rPr lang="tr-TR" dirty="0"/>
              <a:t>ucu, ıslak temizleme süngeri üzerinde yavaşça döndürülerek temizlenmelidir. </a:t>
            </a:r>
            <a:endParaRPr lang="tr-TR" dirty="0" smtClean="0"/>
          </a:p>
          <a:p>
            <a:pPr algn="just"/>
            <a:r>
              <a:rPr lang="tr-TR" dirty="0" smtClean="0"/>
              <a:t>Bundan </a:t>
            </a:r>
            <a:r>
              <a:rPr lang="tr-TR" dirty="0"/>
              <a:t>sonra havya ucunda az bir miktarda lehim eritilir. </a:t>
            </a:r>
            <a:endParaRPr lang="tr-TR" dirty="0" smtClean="0"/>
          </a:p>
          <a:p>
            <a:pPr algn="just"/>
            <a:r>
              <a:rPr lang="tr-TR" dirty="0" smtClean="0"/>
              <a:t>Daha </a:t>
            </a:r>
            <a:r>
              <a:rPr lang="tr-TR" dirty="0"/>
              <a:t>sonra da havyanın ucu temizleme aparatı veya ıslak sünger üzerinde hafifçe döndürülerek lehimin ucu kaplaması sağlanır. </a:t>
            </a:r>
            <a:endParaRPr lang="tr-TR" dirty="0" smtClean="0"/>
          </a:p>
          <a:p>
            <a:pPr algn="just"/>
            <a:r>
              <a:rPr lang="tr-TR" dirty="0" smtClean="0"/>
              <a:t>Artık </a:t>
            </a:r>
            <a:r>
              <a:rPr lang="tr-TR" dirty="0"/>
              <a:t>havya, lehimleme işlemine hazırdır</a:t>
            </a:r>
            <a:endParaRPr lang="tr-TR" b="1" i="1" dirty="0"/>
          </a:p>
        </p:txBody>
      </p:sp>
      <p:pic>
        <p:nvPicPr>
          <p:cNvPr id="21506" name="Picture 2" descr="havya ucunun temizlenme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139" y="4826833"/>
            <a:ext cx="1781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avya ucunun temizlenmes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841" y="4826833"/>
            <a:ext cx="2403474" cy="180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smtClean="0">
                <a:solidFill>
                  <a:srgbClr val="0070C0"/>
                </a:solidFill>
              </a:rPr>
              <a:t>Lehimleme yapılırken dikkat edilecek hususlar</a:t>
            </a:r>
          </a:p>
          <a:p>
            <a:pPr algn="just"/>
            <a:r>
              <a:rPr lang="tr-TR" dirty="0" smtClean="0"/>
              <a:t>Havya </a:t>
            </a:r>
            <a:r>
              <a:rPr lang="tr-TR" dirty="0"/>
              <a:t>uzun süre kullanılmayacaksa fişi </a:t>
            </a:r>
            <a:r>
              <a:rPr lang="tr-TR" dirty="0" smtClean="0"/>
              <a:t>çekilmelidir.</a:t>
            </a:r>
          </a:p>
          <a:p>
            <a:pPr algn="just"/>
            <a:r>
              <a:rPr lang="tr-TR" dirty="0" smtClean="0"/>
              <a:t>Çevrede </a:t>
            </a:r>
            <a:r>
              <a:rPr lang="tr-TR" dirty="0"/>
              <a:t>gereksiz araç gereç </a:t>
            </a:r>
            <a:r>
              <a:rPr lang="tr-TR" dirty="0" smtClean="0"/>
              <a:t>bulunmamalıdır.</a:t>
            </a:r>
          </a:p>
          <a:p>
            <a:pPr algn="just"/>
            <a:r>
              <a:rPr lang="tr-TR" dirty="0" smtClean="0"/>
              <a:t>Havya </a:t>
            </a:r>
            <a:r>
              <a:rPr lang="tr-TR" dirty="0"/>
              <a:t>kullanılmadığı zamanlarda havya altlığında </a:t>
            </a:r>
            <a:r>
              <a:rPr lang="tr-TR" dirty="0" smtClean="0"/>
              <a:t>tutulmalıdır.</a:t>
            </a:r>
          </a:p>
          <a:p>
            <a:pPr algn="just"/>
            <a:r>
              <a:rPr lang="tr-TR" dirty="0" smtClean="0"/>
              <a:t>Havya </a:t>
            </a:r>
            <a:r>
              <a:rPr lang="tr-TR" dirty="0"/>
              <a:t>ucunun havya kordonuna temas etmesi kordonu eritip kısa devrelere veya çarpılmalara neden olabilir. Havya ucunun kordona teması </a:t>
            </a:r>
            <a:r>
              <a:rPr lang="tr-TR" dirty="0" smtClean="0"/>
              <a:t>önlenmelidir.</a:t>
            </a:r>
          </a:p>
          <a:p>
            <a:pPr algn="just"/>
            <a:r>
              <a:rPr lang="tr-TR" dirty="0" smtClean="0"/>
              <a:t>Havyanın </a:t>
            </a:r>
            <a:r>
              <a:rPr lang="tr-TR" dirty="0"/>
              <a:t>ucundaki lehimleri uzaklaştırmak için havya ucunu herhangi bir yere vurmayınız, havada silkelemeyiniz. Aksi halde sıcak olan lehimler sıçrayarak etrafa zarar </a:t>
            </a:r>
            <a:r>
              <a:rPr lang="tr-TR" dirty="0" smtClean="0"/>
              <a:t>verebilir.</a:t>
            </a:r>
          </a:p>
          <a:p>
            <a:pPr algn="just"/>
            <a:r>
              <a:rPr lang="tr-TR" dirty="0" smtClean="0"/>
              <a:t>Lehim </a:t>
            </a:r>
            <a:r>
              <a:rPr lang="tr-TR" dirty="0"/>
              <a:t>erirken çıkan dumanı teneffüs </a:t>
            </a:r>
            <a:r>
              <a:rPr lang="tr-TR" dirty="0" smtClean="0"/>
              <a:t>etmeyiniz.</a:t>
            </a:r>
          </a:p>
          <a:p>
            <a:pPr algn="just"/>
            <a:r>
              <a:rPr lang="tr-TR" dirty="0" err="1" smtClean="0"/>
              <a:t>Lehimlenen</a:t>
            </a:r>
            <a:r>
              <a:rPr lang="tr-TR" dirty="0" smtClean="0"/>
              <a:t> </a:t>
            </a:r>
            <a:r>
              <a:rPr lang="tr-TR" dirty="0"/>
              <a:t>devrede herhangi bir gerilim bulunmamalıdır. </a:t>
            </a:r>
            <a:endParaRPr lang="tr-TR" b="1" i="1" dirty="0"/>
          </a:p>
        </p:txBody>
      </p:sp>
    </p:spTree>
    <p:extLst>
      <p:ext uri="{BB962C8B-B14F-4D97-AF65-F5344CB8AC3E}">
        <p14:creationId xmlns:p14="http://schemas.microsoft.com/office/powerpoint/2010/main" val="85583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accent2">
                    <a:lumMod val="50000"/>
                  </a:schemeClr>
                </a:solidFill>
              </a:rPr>
              <a:t>Lehim</a:t>
            </a:r>
          </a:p>
          <a:p>
            <a:pPr algn="just"/>
            <a:r>
              <a:rPr lang="tr-TR" dirty="0"/>
              <a:t>Elektronik devrelerde bir sistemi oluşturmak için; elamanları ve tellerini birbirine tutturmak amacıyla belirli sıcaklıklarda eriyebilen tellere </a:t>
            </a:r>
            <a:r>
              <a:rPr lang="tr-TR" b="1" dirty="0"/>
              <a:t>“lehim” </a:t>
            </a:r>
            <a:r>
              <a:rPr lang="tr-TR" dirty="0"/>
              <a:t>denir</a:t>
            </a:r>
            <a:r>
              <a:rPr lang="tr-TR" dirty="0" smtClean="0"/>
              <a:t>.</a:t>
            </a:r>
          </a:p>
          <a:p>
            <a:pPr algn="just"/>
            <a:r>
              <a:rPr lang="tr-TR" dirty="0" smtClean="0"/>
              <a:t>Lehimlerin sayesinde </a:t>
            </a:r>
            <a:r>
              <a:rPr lang="tr-TR" dirty="0"/>
              <a:t>elektrik akımı devrelerin içerisinde elamanları çalıştıracak şekilde </a:t>
            </a:r>
            <a:r>
              <a:rPr lang="tr-TR" dirty="0" smtClean="0"/>
              <a:t>dolaşabilecektir.</a:t>
            </a:r>
          </a:p>
          <a:p>
            <a:pPr algn="just"/>
            <a:r>
              <a:rPr lang="tr-TR" dirty="0"/>
              <a:t>Lehim telinin özelliğine ve kalınlığına göre nerelerde kullanıldığını bu modülle öğreneceksiniz. </a:t>
            </a:r>
            <a:endParaRPr lang="tr-TR" dirty="0" smtClean="0"/>
          </a:p>
          <a:p>
            <a:pPr algn="just"/>
            <a:r>
              <a:rPr lang="tr-TR" dirty="0" smtClean="0"/>
              <a:t>Lehim </a:t>
            </a:r>
            <a:r>
              <a:rPr lang="tr-TR" dirty="0"/>
              <a:t>tellerini birbirinden ayırtan özellikleri göreceksiniz. </a:t>
            </a:r>
            <a:endParaRPr lang="tr-TR" dirty="0" smtClean="0"/>
          </a:p>
          <a:p>
            <a:endParaRPr lang="tr-TR" dirty="0"/>
          </a:p>
        </p:txBody>
      </p:sp>
    </p:spTree>
    <p:extLst>
      <p:ext uri="{BB962C8B-B14F-4D97-AF65-F5344CB8AC3E}">
        <p14:creationId xmlns:p14="http://schemas.microsoft.com/office/powerpoint/2010/main" val="1167356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a:solidFill>
                  <a:srgbClr val="0070C0"/>
                </a:solidFill>
              </a:rPr>
              <a:t>Lehimlemenin iyi ve başarılı olması için </a:t>
            </a:r>
            <a:r>
              <a:rPr lang="tr-TR" b="1" dirty="0" smtClean="0">
                <a:solidFill>
                  <a:srgbClr val="0070C0"/>
                </a:solidFill>
              </a:rPr>
              <a:t>aşağıdaki </a:t>
            </a:r>
            <a:r>
              <a:rPr lang="tr-TR" b="1" dirty="0">
                <a:solidFill>
                  <a:srgbClr val="0070C0"/>
                </a:solidFill>
              </a:rPr>
              <a:t>teknik kurallara uyulmalıdır: </a:t>
            </a:r>
            <a:endParaRPr lang="tr-TR" b="1" dirty="0" smtClean="0">
              <a:solidFill>
                <a:srgbClr val="0070C0"/>
              </a:solidFill>
            </a:endParaRPr>
          </a:p>
          <a:p>
            <a:pPr algn="just"/>
            <a:r>
              <a:rPr lang="tr-TR" dirty="0" smtClean="0"/>
              <a:t>Lehim </a:t>
            </a:r>
            <a:r>
              <a:rPr lang="tr-TR" dirty="0"/>
              <a:t>yapılacak yer iyice </a:t>
            </a:r>
            <a:r>
              <a:rPr lang="tr-TR" dirty="0" smtClean="0"/>
              <a:t>temizlenmelidir.</a:t>
            </a:r>
          </a:p>
          <a:p>
            <a:pPr algn="just"/>
            <a:r>
              <a:rPr lang="tr-TR" dirty="0" smtClean="0"/>
              <a:t>Kaliteli </a:t>
            </a:r>
            <a:r>
              <a:rPr lang="tr-TR" dirty="0"/>
              <a:t>lehim </a:t>
            </a:r>
            <a:r>
              <a:rPr lang="tr-TR" dirty="0" smtClean="0"/>
              <a:t>kullanılmalıdır.</a:t>
            </a:r>
          </a:p>
          <a:p>
            <a:pPr algn="just"/>
            <a:r>
              <a:rPr lang="tr-TR" dirty="0" smtClean="0"/>
              <a:t>Havyanın </a:t>
            </a:r>
            <a:r>
              <a:rPr lang="tr-TR" dirty="0"/>
              <a:t>ucu temiz olmalı, az miktarda lehimle kaplanmalıdır. </a:t>
            </a:r>
          </a:p>
          <a:p>
            <a:pPr algn="just"/>
            <a:r>
              <a:rPr lang="tr-TR" dirty="0" smtClean="0"/>
              <a:t>Havya </a:t>
            </a:r>
            <a:r>
              <a:rPr lang="tr-TR" dirty="0"/>
              <a:t>uygun sıcaklıkta </a:t>
            </a:r>
            <a:r>
              <a:rPr lang="tr-TR" dirty="0" smtClean="0"/>
              <a:t>olmalıdır.</a:t>
            </a:r>
          </a:p>
          <a:p>
            <a:pPr algn="just"/>
            <a:r>
              <a:rPr lang="tr-TR" dirty="0" smtClean="0"/>
              <a:t>Eleman </a:t>
            </a:r>
            <a:r>
              <a:rPr lang="tr-TR" dirty="0"/>
              <a:t>veya iletken uçları önceden az miktarda </a:t>
            </a:r>
            <a:r>
              <a:rPr lang="tr-TR" dirty="0" err="1"/>
              <a:t>lehimlenmelidir</a:t>
            </a:r>
            <a:r>
              <a:rPr lang="tr-TR" dirty="0"/>
              <a:t>. Buna </a:t>
            </a:r>
            <a:r>
              <a:rPr lang="tr-TR" b="1" i="1" dirty="0"/>
              <a:t>ön lehimleme </a:t>
            </a:r>
            <a:r>
              <a:rPr lang="tr-TR" dirty="0" smtClean="0"/>
              <a:t>denir.</a:t>
            </a:r>
          </a:p>
          <a:p>
            <a:pPr algn="just"/>
            <a:r>
              <a:rPr lang="tr-TR" dirty="0" smtClean="0"/>
              <a:t>Havyanın </a:t>
            </a:r>
            <a:r>
              <a:rPr lang="tr-TR" dirty="0"/>
              <a:t>ucu lehim yapılan yeri ısıtmalı, ucun lehimle bir teması olmamalıdır. Lehim ısınan yere değdirilmeli, erimesi </a:t>
            </a:r>
            <a:r>
              <a:rPr lang="tr-TR" dirty="0" smtClean="0"/>
              <a:t>beklenmelidir.</a:t>
            </a:r>
          </a:p>
          <a:p>
            <a:pPr algn="just"/>
            <a:r>
              <a:rPr lang="tr-TR" dirty="0" smtClean="0"/>
              <a:t>Yeteri </a:t>
            </a:r>
            <a:r>
              <a:rPr lang="tr-TR" dirty="0"/>
              <a:t>kadar (ne az ne fazla) lehim kullanılmalıdır</a:t>
            </a:r>
            <a:r>
              <a:rPr lang="tr-TR" dirty="0" smtClean="0"/>
              <a:t>..</a:t>
            </a:r>
          </a:p>
          <a:p>
            <a:pPr algn="just"/>
            <a:r>
              <a:rPr lang="tr-TR" dirty="0"/>
              <a:t>Lehim eridikten sonra tekrar donması için 2-3 saniye bekleyiniz. Bu süre içinde </a:t>
            </a:r>
            <a:r>
              <a:rPr lang="tr-TR" dirty="0" err="1"/>
              <a:t>lehimlenen</a:t>
            </a:r>
            <a:r>
              <a:rPr lang="tr-TR" dirty="0"/>
              <a:t> elemanlar sarsılmamalıdır</a:t>
            </a:r>
            <a:r>
              <a:rPr lang="tr-TR" dirty="0" smtClean="0"/>
              <a:t>.</a:t>
            </a:r>
            <a:endParaRPr lang="tr-TR" dirty="0"/>
          </a:p>
        </p:txBody>
      </p:sp>
    </p:spTree>
    <p:extLst>
      <p:ext uri="{BB962C8B-B14F-4D97-AF65-F5344CB8AC3E}">
        <p14:creationId xmlns:p14="http://schemas.microsoft.com/office/powerpoint/2010/main" val="2653911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a:solidFill>
                  <a:srgbClr val="0070C0"/>
                </a:solidFill>
              </a:rPr>
              <a:t>Lehimlemenin iyi ve başarılı olması için </a:t>
            </a:r>
            <a:r>
              <a:rPr lang="tr-TR" b="1" dirty="0" smtClean="0">
                <a:solidFill>
                  <a:srgbClr val="0070C0"/>
                </a:solidFill>
              </a:rPr>
              <a:t>aşağıdaki </a:t>
            </a:r>
            <a:r>
              <a:rPr lang="tr-TR" b="1" dirty="0">
                <a:solidFill>
                  <a:srgbClr val="0070C0"/>
                </a:solidFill>
              </a:rPr>
              <a:t>teknik kurallara uyulmalıdır: </a:t>
            </a:r>
            <a:endParaRPr lang="tr-TR" b="1" dirty="0" smtClean="0">
              <a:solidFill>
                <a:srgbClr val="0070C0"/>
              </a:solidFill>
            </a:endParaRPr>
          </a:p>
          <a:p>
            <a:pPr algn="just"/>
            <a:r>
              <a:rPr lang="tr-TR" dirty="0" smtClean="0"/>
              <a:t>Baskı </a:t>
            </a:r>
            <a:r>
              <a:rPr lang="tr-TR" dirty="0"/>
              <a:t>devre üzerinde lehimleme yapılıyorsa aşırı ısınma sonucu baskı devre </a:t>
            </a:r>
            <a:r>
              <a:rPr lang="tr-TR" dirty="0" smtClean="0"/>
              <a:t>kalkabilir.</a:t>
            </a:r>
          </a:p>
          <a:p>
            <a:pPr algn="just"/>
            <a:r>
              <a:rPr lang="tr-TR" dirty="0" smtClean="0"/>
              <a:t>Bu </a:t>
            </a:r>
            <a:r>
              <a:rPr lang="tr-TR" dirty="0"/>
              <a:t>durumda </a:t>
            </a:r>
            <a:r>
              <a:rPr lang="tr-TR" dirty="0" err="1"/>
              <a:t>lehimlenen</a:t>
            </a:r>
            <a:r>
              <a:rPr lang="tr-TR" dirty="0"/>
              <a:t> yeri aşırı ısıtmamak </a:t>
            </a:r>
            <a:r>
              <a:rPr lang="tr-TR" dirty="0" smtClean="0"/>
              <a:t>gerekir.</a:t>
            </a:r>
          </a:p>
          <a:p>
            <a:pPr marL="0" indent="0" algn="just">
              <a:buNone/>
            </a:pPr>
            <a:r>
              <a:rPr lang="tr-TR" b="1" dirty="0">
                <a:solidFill>
                  <a:srgbClr val="FF0000"/>
                </a:solidFill>
              </a:rPr>
              <a:t>ÖNEMLİ NOT: </a:t>
            </a:r>
            <a:r>
              <a:rPr lang="tr-TR" dirty="0"/>
              <a:t>Bazı teknisyenler lehimi havyanın ucuna değdirerek havyanın ucuna bir miktar lehim almakta ve sonra ucu lehimin yapılacağı yere değdirmektedir. Bu durumda lehim çok ısındığı için özelliği kaybolabilir. Ayrıca lehimin yapılacağı alan tam ısınmayabilir. Bunun için tekrar edelim ki, lehimin yapılacağı yer havya ucuyla ısıtılmalı bu sırada lehim ısınan yere değdirilerek erimesi sağlanmalıdır. Lehimlenecek bazı elemanlar lehimleme sırasında oluşan sıcaklıktan dolayı bozulabilir. Bu durum özellikle yarı iletkenler için geçerlidir. Lehimleme sırasında bu elemanların ısınmalarını önlemek için </a:t>
            </a:r>
            <a:r>
              <a:rPr lang="tr-TR" dirty="0" err="1"/>
              <a:t>lehimlenen</a:t>
            </a:r>
            <a:r>
              <a:rPr lang="tr-TR" dirty="0"/>
              <a:t> bacak </a:t>
            </a:r>
            <a:r>
              <a:rPr lang="tr-TR" dirty="0" err="1"/>
              <a:t>kargaburun</a:t>
            </a:r>
            <a:r>
              <a:rPr lang="tr-TR" dirty="0"/>
              <a:t> ya da cımbız ile tutulmalıdır. </a:t>
            </a:r>
            <a:r>
              <a:rPr lang="tr-TR" dirty="0" err="1"/>
              <a:t>Kargaburun</a:t>
            </a:r>
            <a:r>
              <a:rPr lang="tr-TR" dirty="0"/>
              <a:t> veya cımbız ısıyı yayarak elemanın aşırı ısınmasını önler.</a:t>
            </a:r>
            <a:endParaRPr lang="tr-TR" b="1" i="1" dirty="0"/>
          </a:p>
        </p:txBody>
      </p:sp>
    </p:spTree>
    <p:extLst>
      <p:ext uri="{BB962C8B-B14F-4D97-AF65-F5344CB8AC3E}">
        <p14:creationId xmlns:p14="http://schemas.microsoft.com/office/powerpoint/2010/main" val="509023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smtClean="0">
                <a:solidFill>
                  <a:srgbClr val="0070C0"/>
                </a:solidFill>
              </a:rPr>
              <a:t>İyi Bir Lehimlemenin Özellikleri</a:t>
            </a:r>
            <a:endParaRPr lang="tr-TR" dirty="0" smtClean="0"/>
          </a:p>
          <a:p>
            <a:pPr algn="just"/>
            <a:r>
              <a:rPr lang="tr-TR" dirty="0"/>
              <a:t>Parlak bir görünüşü vardır, üzerinde ya da çevresinde pasta veya kir yoktur. </a:t>
            </a:r>
          </a:p>
          <a:p>
            <a:pPr algn="just"/>
            <a:r>
              <a:rPr lang="tr-TR" dirty="0" smtClean="0"/>
              <a:t>Yüzeyi </a:t>
            </a:r>
            <a:r>
              <a:rPr lang="tr-TR" dirty="0"/>
              <a:t>düz, pürüzsüz ve deliksizdir. </a:t>
            </a:r>
          </a:p>
          <a:p>
            <a:pPr algn="just"/>
            <a:r>
              <a:rPr lang="tr-TR" dirty="0" smtClean="0"/>
              <a:t>Kubbemsi </a:t>
            </a:r>
            <a:r>
              <a:rPr lang="tr-TR" dirty="0"/>
              <a:t>bir şekli vardır. Çok yaygın ya da çok sivri değildir. </a:t>
            </a:r>
          </a:p>
          <a:p>
            <a:pPr algn="just"/>
            <a:r>
              <a:rPr lang="tr-TR" dirty="0" err="1" smtClean="0"/>
              <a:t>Lehimlenen</a:t>
            </a:r>
            <a:r>
              <a:rPr lang="tr-TR" dirty="0" smtClean="0"/>
              <a:t> </a:t>
            </a:r>
            <a:r>
              <a:rPr lang="tr-TR" dirty="0"/>
              <a:t>malzeme bacaklarının lehimin içinde kalan bölümünün hatları fark edilir</a:t>
            </a:r>
            <a:endParaRPr lang="tr-TR" b="1" i="1" dirty="0"/>
          </a:p>
        </p:txBody>
      </p:sp>
      <p:pic>
        <p:nvPicPr>
          <p:cNvPr id="4" name="Resim 3"/>
          <p:cNvPicPr>
            <a:picLocks noChangeAspect="1"/>
          </p:cNvPicPr>
          <p:nvPr/>
        </p:nvPicPr>
        <p:blipFill>
          <a:blip r:embed="rId2"/>
          <a:stretch>
            <a:fillRect/>
          </a:stretch>
        </p:blipFill>
        <p:spPr>
          <a:xfrm>
            <a:off x="5300493" y="4140396"/>
            <a:ext cx="3492838" cy="2668886"/>
          </a:xfrm>
          <a:prstGeom prst="rect">
            <a:avLst/>
          </a:prstGeom>
        </p:spPr>
      </p:pic>
    </p:spTree>
    <p:extLst>
      <p:ext uri="{BB962C8B-B14F-4D97-AF65-F5344CB8AC3E}">
        <p14:creationId xmlns:p14="http://schemas.microsoft.com/office/powerpoint/2010/main" val="706048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smtClean="0">
                <a:solidFill>
                  <a:srgbClr val="0070C0"/>
                </a:solidFill>
              </a:rPr>
              <a:t>Lehimleme Hataları</a:t>
            </a:r>
            <a:endParaRPr lang="tr-TR" dirty="0" smtClean="0"/>
          </a:p>
          <a:p>
            <a:pPr algn="just"/>
            <a:r>
              <a:rPr lang="tr-TR" dirty="0"/>
              <a:t>Yeteri kadar lehim kullanılmamışsa bağlantı sağlam </a:t>
            </a:r>
            <a:r>
              <a:rPr lang="tr-TR" dirty="0" smtClean="0"/>
              <a:t>olmaz.</a:t>
            </a:r>
          </a:p>
          <a:p>
            <a:pPr algn="just"/>
            <a:r>
              <a:rPr lang="tr-TR" dirty="0" smtClean="0"/>
              <a:t>Çok </a:t>
            </a:r>
            <a:r>
              <a:rPr lang="tr-TR" dirty="0"/>
              <a:t>fazla lehim kullanılmışsa fazla lehim yayılarak kısa devrelere yol açabilir. </a:t>
            </a:r>
          </a:p>
          <a:p>
            <a:pPr algn="just"/>
            <a:r>
              <a:rPr lang="tr-TR" dirty="0" smtClean="0"/>
              <a:t>Lehimleme </a:t>
            </a:r>
            <a:r>
              <a:rPr lang="tr-TR" dirty="0"/>
              <a:t>sırasında lehim donmadan malzemeler hareket ettirilmişse lehim sağlam olmaz. </a:t>
            </a:r>
          </a:p>
          <a:p>
            <a:pPr algn="just"/>
            <a:r>
              <a:rPr lang="tr-TR" dirty="0" smtClean="0"/>
              <a:t>Lehimlenecek </a:t>
            </a:r>
            <a:r>
              <a:rPr lang="tr-TR" dirty="0"/>
              <a:t>yer iyi temizlenmemişse ortaya sağlıksız bir lehim çıkar. Daha sonra devrede arızalara yol </a:t>
            </a:r>
            <a:r>
              <a:rPr lang="tr-TR" dirty="0" smtClean="0"/>
              <a:t>açabilir.</a:t>
            </a:r>
          </a:p>
          <a:p>
            <a:pPr algn="just"/>
            <a:r>
              <a:rPr lang="tr-TR" dirty="0" smtClean="0"/>
              <a:t>Lehimleme </a:t>
            </a:r>
            <a:r>
              <a:rPr lang="tr-TR" dirty="0"/>
              <a:t>sırasında havya sıcaklığı uygun değilse </a:t>
            </a:r>
            <a:r>
              <a:rPr lang="tr-TR" b="1" i="1" dirty="0"/>
              <a:t>soğuk lehim </a:t>
            </a:r>
            <a:r>
              <a:rPr lang="tr-TR" dirty="0"/>
              <a:t>meydana gelir. Soğuk lehim durumunda malzemeler tam olarak bağlanamaz veya bir süre sonra bağlantı kopar. </a:t>
            </a:r>
            <a:endParaRPr lang="tr-TR" b="1" i="1" dirty="0"/>
          </a:p>
        </p:txBody>
      </p:sp>
    </p:spTree>
    <p:extLst>
      <p:ext uri="{BB962C8B-B14F-4D97-AF65-F5344CB8AC3E}">
        <p14:creationId xmlns:p14="http://schemas.microsoft.com/office/powerpoint/2010/main" val="185422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bg2">
                <a:tint val="90000"/>
                <a:lumMod val="120000"/>
              </a:schemeClr>
            </a:gs>
            <a:gs pos="100000">
              <a:schemeClr val="bg2">
                <a:shade val="98000"/>
                <a:satMod val="120000"/>
                <a:lumMod val="98000"/>
              </a:schemeClr>
            </a:gs>
          </a:gsLst>
          <a:lin ang="108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6944532" cy="4447082"/>
          </a:xfrm>
        </p:spPr>
        <p:txBody>
          <a:bodyPr>
            <a:normAutofit/>
          </a:bodyPr>
          <a:lstStyle/>
          <a:p>
            <a:pPr marL="0" indent="0" algn="just">
              <a:buNone/>
            </a:pPr>
            <a:r>
              <a:rPr lang="tr-TR" b="1" dirty="0" smtClean="0">
                <a:solidFill>
                  <a:srgbClr val="0070C0"/>
                </a:solidFill>
              </a:rPr>
              <a:t>Lehim Sökme İşlemleri</a:t>
            </a:r>
            <a:endParaRPr lang="tr-TR" dirty="0" smtClean="0"/>
          </a:p>
          <a:p>
            <a:pPr marL="0" indent="0" algn="just">
              <a:buNone/>
            </a:pPr>
            <a:r>
              <a:rPr lang="tr-TR" b="1" dirty="0" smtClean="0"/>
              <a:t>Lehim Pompası</a:t>
            </a:r>
          </a:p>
          <a:p>
            <a:pPr algn="just"/>
            <a:r>
              <a:rPr lang="tr-TR" dirty="0" smtClean="0"/>
              <a:t>Lehim </a:t>
            </a:r>
            <a:r>
              <a:rPr lang="tr-TR" dirty="0"/>
              <a:t>pompası ucu sıcaklıktan etkilenmeyen bir maddeden yapılmış, üst tarafında bulunan düğme içeri itilerek kurulan bir alettir. </a:t>
            </a:r>
            <a:endParaRPr lang="tr-TR" dirty="0" smtClean="0"/>
          </a:p>
          <a:p>
            <a:pPr algn="just"/>
            <a:r>
              <a:rPr lang="tr-TR" dirty="0" smtClean="0"/>
              <a:t>Temizlenecek </a:t>
            </a:r>
            <a:r>
              <a:rPr lang="tr-TR" dirty="0"/>
              <a:t>olan lehim ilk önce havyayla ısıtılarak eritilir. </a:t>
            </a:r>
            <a:endParaRPr lang="tr-TR" dirty="0" smtClean="0"/>
          </a:p>
          <a:p>
            <a:pPr algn="just"/>
            <a:r>
              <a:rPr lang="tr-TR" dirty="0" smtClean="0"/>
              <a:t>Bu </a:t>
            </a:r>
            <a:r>
              <a:rPr lang="tr-TR" dirty="0"/>
              <a:t>anda lehim pompası kurulu olarak ucu lehime değecek biçimde tutulmalıdır. </a:t>
            </a:r>
            <a:endParaRPr lang="tr-TR" dirty="0" smtClean="0"/>
          </a:p>
          <a:p>
            <a:pPr algn="just"/>
            <a:r>
              <a:rPr lang="tr-TR" dirty="0" smtClean="0"/>
              <a:t>Lehim </a:t>
            </a:r>
            <a:r>
              <a:rPr lang="tr-TR" dirty="0"/>
              <a:t>erimeye başladıktan sonra aletin yan tarafında bulunan butona basılır. </a:t>
            </a:r>
            <a:endParaRPr lang="tr-TR" dirty="0" smtClean="0"/>
          </a:p>
          <a:p>
            <a:pPr algn="just"/>
            <a:r>
              <a:rPr lang="tr-TR" dirty="0" smtClean="0"/>
              <a:t>Kurulu </a:t>
            </a:r>
            <a:r>
              <a:rPr lang="tr-TR" dirty="0"/>
              <a:t>olan lehim pompasının pistonu kurtulur ve geriye doğru hızla giderken lehim pompasının ucunda bir emme basıncı oluşur. Bu basınç erimiş olan lehimi çeker.</a:t>
            </a:r>
            <a:endParaRPr lang="tr-TR" b="1" i="1" dirty="0"/>
          </a:p>
        </p:txBody>
      </p:sp>
      <p:pic>
        <p:nvPicPr>
          <p:cNvPr id="25602" name="Picture 2" descr="lehim pomp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600" y="3306268"/>
            <a:ext cx="2101746" cy="21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19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bg2">
                <a:tint val="90000"/>
                <a:lumMod val="120000"/>
              </a:schemeClr>
            </a:gs>
            <a:gs pos="100000">
              <a:schemeClr val="bg2">
                <a:shade val="98000"/>
                <a:satMod val="120000"/>
                <a:lumMod val="98000"/>
              </a:schemeClr>
            </a:gs>
          </a:gsLst>
          <a:lin ang="108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6944532" cy="4447082"/>
          </a:xfrm>
        </p:spPr>
        <p:txBody>
          <a:bodyPr>
            <a:normAutofit/>
          </a:bodyPr>
          <a:lstStyle/>
          <a:p>
            <a:pPr marL="0" indent="0" algn="just">
              <a:buNone/>
            </a:pPr>
            <a:r>
              <a:rPr lang="tr-TR" b="1" dirty="0" smtClean="0">
                <a:solidFill>
                  <a:srgbClr val="0070C0"/>
                </a:solidFill>
              </a:rPr>
              <a:t>Lehim Sökme İşlemleri</a:t>
            </a:r>
            <a:endParaRPr lang="tr-TR" dirty="0" smtClean="0"/>
          </a:p>
          <a:p>
            <a:pPr marL="0" indent="0" algn="just">
              <a:buNone/>
            </a:pPr>
            <a:r>
              <a:rPr lang="tr-TR" b="1" dirty="0" smtClean="0"/>
              <a:t>Lehim Emme Fitili (Örgülü Kablo)</a:t>
            </a:r>
          </a:p>
          <a:p>
            <a:pPr algn="just"/>
            <a:r>
              <a:rPr lang="tr-TR" dirty="0" smtClean="0"/>
              <a:t>Şekilde </a:t>
            </a:r>
            <a:r>
              <a:rPr lang="tr-TR" dirty="0"/>
              <a:t>görüldüğü gibi, pastaya emdirilmiş örgü ile lehim sökme işlemi yapılır. </a:t>
            </a:r>
            <a:endParaRPr lang="tr-TR" dirty="0" smtClean="0"/>
          </a:p>
          <a:p>
            <a:pPr algn="just"/>
            <a:r>
              <a:rPr lang="tr-TR" dirty="0" smtClean="0"/>
              <a:t>Lehim </a:t>
            </a:r>
            <a:r>
              <a:rPr lang="tr-TR" dirty="0"/>
              <a:t>emme fitili, esnek, örgülü bir iletkendir. </a:t>
            </a:r>
            <a:endParaRPr lang="tr-TR" dirty="0" smtClean="0"/>
          </a:p>
          <a:p>
            <a:pPr algn="just"/>
            <a:r>
              <a:rPr lang="tr-TR" dirty="0" smtClean="0"/>
              <a:t>Fitilin </a:t>
            </a:r>
            <a:r>
              <a:rPr lang="tr-TR" dirty="0"/>
              <a:t>ucu sökülecek lehimin üstüne konulduktan sonra sıcak havya fitilin üstüne değdirilir. </a:t>
            </a:r>
            <a:endParaRPr lang="tr-TR" dirty="0" smtClean="0"/>
          </a:p>
          <a:p>
            <a:pPr algn="just"/>
            <a:r>
              <a:rPr lang="tr-TR" dirty="0" smtClean="0"/>
              <a:t>Eriyen </a:t>
            </a:r>
            <a:r>
              <a:rPr lang="tr-TR" dirty="0"/>
              <a:t>lehim fitil tarafından emilecektir. Daha sonra fitil çekilir.</a:t>
            </a:r>
            <a:endParaRPr lang="tr-TR" b="1" i="1" dirty="0"/>
          </a:p>
        </p:txBody>
      </p:sp>
      <p:pic>
        <p:nvPicPr>
          <p:cNvPr id="3174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3509" y="2576383"/>
            <a:ext cx="1960328" cy="1960328"/>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673" y="4536711"/>
            <a:ext cx="15240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812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2">
                <a:tint val="90000"/>
                <a:lumMod val="120000"/>
              </a:schemeClr>
            </a:gs>
            <a:gs pos="100000">
              <a:schemeClr val="bg2">
                <a:shade val="98000"/>
                <a:satMod val="120000"/>
                <a:lumMod val="98000"/>
              </a:schemeClr>
            </a:gs>
          </a:gsLst>
          <a:lin ang="108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a:t>
            </a:r>
            <a:endParaRPr lang="tr-TR" dirty="0"/>
          </a:p>
        </p:txBody>
      </p:sp>
      <p:sp>
        <p:nvSpPr>
          <p:cNvPr id="3" name="İçerik Yer Tutucusu 2"/>
          <p:cNvSpPr>
            <a:spLocks noGrp="1"/>
          </p:cNvSpPr>
          <p:nvPr>
            <p:ph idx="1"/>
          </p:nvPr>
        </p:nvSpPr>
        <p:spPr>
          <a:xfrm>
            <a:off x="2589212" y="2133600"/>
            <a:ext cx="6944532" cy="4447082"/>
          </a:xfrm>
        </p:spPr>
        <p:txBody>
          <a:bodyPr>
            <a:normAutofit/>
          </a:bodyPr>
          <a:lstStyle/>
          <a:p>
            <a:pPr marL="0" indent="0" algn="just">
              <a:buNone/>
            </a:pPr>
            <a:r>
              <a:rPr lang="tr-TR" b="1" dirty="0" smtClean="0">
                <a:solidFill>
                  <a:srgbClr val="0070C0"/>
                </a:solidFill>
              </a:rPr>
              <a:t>Lehim Sökme İşlemleri</a:t>
            </a:r>
            <a:endParaRPr lang="tr-TR" dirty="0" smtClean="0"/>
          </a:p>
          <a:p>
            <a:pPr marL="0" indent="0" algn="just">
              <a:buNone/>
            </a:pPr>
            <a:r>
              <a:rPr lang="tr-TR" b="1" dirty="0" smtClean="0"/>
              <a:t>Lehim Sökme İstasyonları</a:t>
            </a:r>
          </a:p>
        </p:txBody>
      </p:sp>
      <p:pic>
        <p:nvPicPr>
          <p:cNvPr id="4" name="Resim 3"/>
          <p:cNvPicPr>
            <a:picLocks noChangeAspect="1"/>
          </p:cNvPicPr>
          <p:nvPr/>
        </p:nvPicPr>
        <p:blipFill>
          <a:blip r:embed="rId2"/>
          <a:stretch>
            <a:fillRect/>
          </a:stretch>
        </p:blipFill>
        <p:spPr>
          <a:xfrm>
            <a:off x="5066519" y="2989757"/>
            <a:ext cx="4819650" cy="3819525"/>
          </a:xfrm>
          <a:prstGeom prst="rect">
            <a:avLst/>
          </a:prstGeom>
        </p:spPr>
      </p:pic>
      <p:pic>
        <p:nvPicPr>
          <p:cNvPr id="5" name="Resim 4"/>
          <p:cNvPicPr>
            <a:picLocks noChangeAspect="1"/>
          </p:cNvPicPr>
          <p:nvPr/>
        </p:nvPicPr>
        <p:blipFill>
          <a:blip r:embed="rId3"/>
          <a:stretch>
            <a:fillRect/>
          </a:stretch>
        </p:blipFill>
        <p:spPr>
          <a:xfrm>
            <a:off x="3371069" y="3590378"/>
            <a:ext cx="1695450" cy="1533525"/>
          </a:xfrm>
          <a:prstGeom prst="rect">
            <a:avLst/>
          </a:prstGeom>
        </p:spPr>
      </p:pic>
    </p:spTree>
    <p:extLst>
      <p:ext uri="{BB962C8B-B14F-4D97-AF65-F5344CB8AC3E}">
        <p14:creationId xmlns:p14="http://schemas.microsoft.com/office/powerpoint/2010/main" val="1568083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2">
                <a:tint val="90000"/>
                <a:lumMod val="120000"/>
              </a:schemeClr>
            </a:gs>
            <a:gs pos="100000">
              <a:schemeClr val="bg2">
                <a:shade val="98000"/>
                <a:satMod val="120000"/>
                <a:lumMod val="98000"/>
              </a:schemeClr>
            </a:gs>
          </a:gsLst>
          <a:lin ang="54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2514600"/>
            <a:ext cx="8915400" cy="2262781"/>
          </a:xfrm>
        </p:spPr>
        <p:txBody>
          <a:bodyPr/>
          <a:lstStyle/>
          <a:p>
            <a:pPr algn="ctr"/>
            <a:r>
              <a:rPr lang="tr-TR" dirty="0" smtClean="0"/>
              <a:t>BASKI DEVRE</a:t>
            </a:r>
            <a:endParaRPr lang="tr-TR" dirty="0"/>
          </a:p>
        </p:txBody>
      </p:sp>
      <p:pic>
        <p:nvPicPr>
          <p:cNvPr id="32770" name="Picture 2" descr="baskı dev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781" y="617040"/>
            <a:ext cx="38100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2974897" y="793252"/>
            <a:ext cx="3505200" cy="2676525"/>
          </a:xfrm>
          <a:prstGeom prst="rect">
            <a:avLst/>
          </a:prstGeom>
        </p:spPr>
      </p:pic>
    </p:spTree>
    <p:extLst>
      <p:ext uri="{BB962C8B-B14F-4D97-AF65-F5344CB8AC3E}">
        <p14:creationId xmlns:p14="http://schemas.microsoft.com/office/powerpoint/2010/main" val="2273163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smtClean="0">
                <a:solidFill>
                  <a:srgbClr val="0070C0"/>
                </a:solidFill>
              </a:rPr>
              <a:t>Baskı Devre</a:t>
            </a:r>
            <a:endParaRPr lang="tr-TR" dirty="0" smtClean="0"/>
          </a:p>
          <a:p>
            <a:pPr algn="just"/>
            <a:r>
              <a:rPr lang="tr-TR" dirty="0"/>
              <a:t>Elektronik devre elemanlarının üzerine yerleştirildiği ve bu elemanlar arasındaki elektriksel bağlantının bakırlı yüzde oluşturulan yollarla sağlandığı plakalara </a:t>
            </a:r>
            <a:r>
              <a:rPr lang="tr-TR" b="1" i="1" dirty="0"/>
              <a:t>baskı devre plaketi </a:t>
            </a:r>
            <a:r>
              <a:rPr lang="tr-TR" dirty="0"/>
              <a:t>veya kısaca </a:t>
            </a:r>
            <a:r>
              <a:rPr lang="tr-TR" b="1" i="1" dirty="0"/>
              <a:t>baskı devre </a:t>
            </a:r>
            <a:r>
              <a:rPr lang="tr-TR" dirty="0"/>
              <a:t>adı verilir. </a:t>
            </a:r>
            <a:endParaRPr lang="tr-TR" dirty="0" smtClean="0"/>
          </a:p>
          <a:p>
            <a:pPr algn="just"/>
            <a:r>
              <a:rPr lang="tr-TR" dirty="0" smtClean="0"/>
              <a:t>Baskı </a:t>
            </a:r>
            <a:r>
              <a:rPr lang="tr-TR" dirty="0"/>
              <a:t>devrelerde yalıtkan plaket üzerine ince bir bakır tabakası güçlü ve dayanıklı bir yapıştırıcı ile tutturulmuştur</a:t>
            </a:r>
            <a:endParaRPr lang="tr-TR" b="1" i="1" dirty="0"/>
          </a:p>
        </p:txBody>
      </p:sp>
      <p:pic>
        <p:nvPicPr>
          <p:cNvPr id="35842" name="Picture 2" descr="baskı devre plaket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068" y="4302158"/>
            <a:ext cx="5175719" cy="227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99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smtClean="0">
                <a:solidFill>
                  <a:srgbClr val="0070C0"/>
                </a:solidFill>
              </a:rPr>
              <a:t>Baskı Devre</a:t>
            </a:r>
            <a:endParaRPr lang="tr-TR" dirty="0" smtClean="0"/>
          </a:p>
          <a:p>
            <a:pPr algn="just"/>
            <a:r>
              <a:rPr lang="tr-TR" dirty="0"/>
              <a:t>Baskı devrelerde bakır yüzeyin bir bölümü eritilerek bakır yollar meydana getirilir. </a:t>
            </a:r>
            <a:endParaRPr lang="tr-TR" dirty="0" smtClean="0"/>
          </a:p>
          <a:p>
            <a:pPr algn="just"/>
            <a:r>
              <a:rPr lang="tr-TR" dirty="0" smtClean="0"/>
              <a:t>Baskı </a:t>
            </a:r>
            <a:r>
              <a:rPr lang="tr-TR" dirty="0"/>
              <a:t>devre üzerine yerleştirilen devre elemanlarının bacakları deliklerden geçirilir ve alt bölümdeki bakırlı bölgeye lehimlenir. </a:t>
            </a:r>
            <a:endParaRPr lang="tr-TR" dirty="0" smtClean="0"/>
          </a:p>
          <a:p>
            <a:pPr algn="just"/>
            <a:r>
              <a:rPr lang="tr-TR" dirty="0" smtClean="0"/>
              <a:t>Elektronik </a:t>
            </a:r>
            <a:r>
              <a:rPr lang="tr-TR" dirty="0"/>
              <a:t>devre elemanları bu bakırlı yollar aracılığıyla birbirine bağlanır. </a:t>
            </a:r>
            <a:endParaRPr lang="tr-TR" dirty="0" smtClean="0"/>
          </a:p>
          <a:p>
            <a:pPr algn="just"/>
            <a:r>
              <a:rPr lang="tr-TR" dirty="0" smtClean="0"/>
              <a:t>Böylece </a:t>
            </a:r>
            <a:r>
              <a:rPr lang="tr-TR" dirty="0"/>
              <a:t>devre elemanı hem fiziki hem de elektriksel olarak devreye bağlamış olur. </a:t>
            </a:r>
            <a:endParaRPr lang="tr-TR" b="1" i="1" dirty="0"/>
          </a:p>
        </p:txBody>
      </p:sp>
    </p:spTree>
    <p:extLst>
      <p:ext uri="{BB962C8B-B14F-4D97-AF65-F5344CB8AC3E}">
        <p14:creationId xmlns:p14="http://schemas.microsoft.com/office/powerpoint/2010/main" val="1285989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accent2">
                    <a:lumMod val="50000"/>
                  </a:schemeClr>
                </a:solidFill>
              </a:rPr>
              <a:t>Lehim</a:t>
            </a:r>
          </a:p>
          <a:p>
            <a:pPr algn="just"/>
            <a:r>
              <a:rPr lang="tr-TR" dirty="0"/>
              <a:t>Elektrik ve elektronik sektöründe kullanılan lehim teli kalay ve kurşun metallerinin karışımından oluşturulmuştur. </a:t>
            </a:r>
            <a:endParaRPr lang="tr-TR" dirty="0" smtClean="0"/>
          </a:p>
          <a:p>
            <a:pPr algn="just"/>
            <a:r>
              <a:rPr lang="tr-TR" dirty="0" smtClean="0"/>
              <a:t>Lehim </a:t>
            </a:r>
            <a:r>
              <a:rPr lang="tr-TR" dirty="0"/>
              <a:t>telinin içerisindeki kalay miktarı arttıkça kalite yükselmektedir. </a:t>
            </a:r>
            <a:r>
              <a:rPr lang="tr-TR" dirty="0" smtClean="0"/>
              <a:t>Çünkü </a:t>
            </a:r>
            <a:r>
              <a:rPr lang="tr-TR" dirty="0"/>
              <a:t>erime sıcaklığı kalay çoğaldıkça azalmaktadır. </a:t>
            </a:r>
            <a:endParaRPr lang="tr-TR" dirty="0" smtClean="0"/>
          </a:p>
          <a:p>
            <a:pPr algn="just"/>
            <a:r>
              <a:rPr lang="tr-TR" dirty="0" smtClean="0"/>
              <a:t>Lehimin </a:t>
            </a:r>
            <a:r>
              <a:rPr lang="tr-TR" dirty="0"/>
              <a:t>kalitesi kullanılacağı devrenin hassaslığına göre değişmektedir.</a:t>
            </a:r>
          </a:p>
        </p:txBody>
      </p:sp>
    </p:spTree>
    <p:extLst>
      <p:ext uri="{BB962C8B-B14F-4D97-AF65-F5344CB8AC3E}">
        <p14:creationId xmlns:p14="http://schemas.microsoft.com/office/powerpoint/2010/main" val="3111151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smtClean="0">
                <a:solidFill>
                  <a:srgbClr val="0070C0"/>
                </a:solidFill>
              </a:rPr>
              <a:t>Baskı Devre</a:t>
            </a:r>
            <a:endParaRPr lang="tr-TR" dirty="0" smtClean="0"/>
          </a:p>
          <a:p>
            <a:pPr marL="0" indent="0" algn="just">
              <a:buNone/>
            </a:pPr>
            <a:r>
              <a:rPr lang="tr-TR" b="1" dirty="0">
                <a:solidFill>
                  <a:srgbClr val="FF0000"/>
                </a:solidFill>
              </a:rPr>
              <a:t>Elektronik devrelerin baskı devre plaketleri üzerine yapılmasının sağladığı faydalar şunlardır: </a:t>
            </a:r>
            <a:endParaRPr lang="tr-TR" b="1" dirty="0" smtClean="0">
              <a:solidFill>
                <a:srgbClr val="FF0000"/>
              </a:solidFill>
            </a:endParaRPr>
          </a:p>
          <a:p>
            <a:pPr algn="just"/>
            <a:r>
              <a:rPr lang="tr-TR" dirty="0"/>
              <a:t>Elektronik devrelerin seri üretimi kolaylaşır. </a:t>
            </a:r>
          </a:p>
          <a:p>
            <a:pPr algn="just"/>
            <a:r>
              <a:rPr lang="tr-TR" dirty="0" smtClean="0"/>
              <a:t>Cihazların </a:t>
            </a:r>
            <a:r>
              <a:rPr lang="tr-TR" dirty="0"/>
              <a:t>fiziki boyutları küçülür, ağırlığı azalır. </a:t>
            </a:r>
          </a:p>
          <a:p>
            <a:pPr algn="just"/>
            <a:r>
              <a:rPr lang="tr-TR" dirty="0" smtClean="0"/>
              <a:t>Seri </a:t>
            </a:r>
            <a:r>
              <a:rPr lang="tr-TR" dirty="0"/>
              <a:t>üretimin artması sonucu cihazların fiyatları düşer. </a:t>
            </a:r>
          </a:p>
          <a:p>
            <a:pPr algn="just"/>
            <a:r>
              <a:rPr lang="tr-TR" dirty="0" smtClean="0"/>
              <a:t>Baskı </a:t>
            </a:r>
            <a:r>
              <a:rPr lang="tr-TR" dirty="0"/>
              <a:t>devre plaketi malzemeleri toparlayacağından devre sadeleşir, yapım ve onarı kolaylaşır. </a:t>
            </a:r>
          </a:p>
          <a:p>
            <a:pPr algn="just"/>
            <a:r>
              <a:rPr lang="tr-TR" dirty="0" smtClean="0"/>
              <a:t>Tel </a:t>
            </a:r>
            <a:r>
              <a:rPr lang="tr-TR" dirty="0"/>
              <a:t>şeklinde iletkenler daha az kullanılacağından özellikle yüksek frekanslı devrede distorsiyon (elektriksel gürültü) azalır. Bu sayılan faydalardan dolayı günümüzde küçük cep telefonlarından televizyon cihazına kadar her tip elektronik devre baskı devre plaketi üzerine monte edilmektedir.</a:t>
            </a:r>
            <a:endParaRPr lang="tr-TR" b="1" i="1" dirty="0"/>
          </a:p>
        </p:txBody>
      </p:sp>
    </p:spTree>
    <p:extLst>
      <p:ext uri="{BB962C8B-B14F-4D97-AF65-F5344CB8AC3E}">
        <p14:creationId xmlns:p14="http://schemas.microsoft.com/office/powerpoint/2010/main" val="2553433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smtClean="0">
                <a:solidFill>
                  <a:srgbClr val="0070C0"/>
                </a:solidFill>
              </a:rPr>
              <a:t>Baskı Devre</a:t>
            </a:r>
            <a:endParaRPr lang="tr-TR" dirty="0" smtClean="0"/>
          </a:p>
          <a:p>
            <a:pPr marL="0" indent="0" algn="just">
              <a:buNone/>
            </a:pPr>
            <a:r>
              <a:rPr lang="tr-TR" b="1" dirty="0">
                <a:solidFill>
                  <a:srgbClr val="FF0000"/>
                </a:solidFill>
              </a:rPr>
              <a:t>Elemanların yerleştirilmesinde dikkat edilmesi gereken hususlar şunlardır</a:t>
            </a:r>
            <a:r>
              <a:rPr lang="tr-TR" b="1" dirty="0" smtClean="0">
                <a:solidFill>
                  <a:srgbClr val="FF0000"/>
                </a:solidFill>
              </a:rPr>
              <a:t>:</a:t>
            </a:r>
            <a:endParaRPr lang="tr-TR" dirty="0"/>
          </a:p>
          <a:p>
            <a:pPr algn="just"/>
            <a:r>
              <a:rPr lang="tr-TR" dirty="0"/>
              <a:t>Devredeki elemanların boyutları göz önüne alınmalıdır. Elemanların boyutları baskı devre plaketinin büyüklüğünü de belirleyecektir</a:t>
            </a:r>
            <a:r>
              <a:rPr lang="tr-TR" dirty="0" smtClean="0"/>
              <a:t>.</a:t>
            </a:r>
          </a:p>
          <a:p>
            <a:pPr algn="just"/>
            <a:r>
              <a:rPr lang="tr-TR" dirty="0"/>
              <a:t>Transistor, </a:t>
            </a:r>
            <a:r>
              <a:rPr lang="tr-TR" dirty="0" err="1"/>
              <a:t>tristör</a:t>
            </a:r>
            <a:r>
              <a:rPr lang="tr-TR" dirty="0"/>
              <a:t> gibi elemanlar dik; direnç, diyot gibi elemanlar yatık olarak monte edileceklerdir. </a:t>
            </a:r>
            <a:endParaRPr lang="tr-TR" dirty="0" smtClean="0"/>
          </a:p>
          <a:p>
            <a:pPr algn="just"/>
            <a:r>
              <a:rPr lang="tr-TR" dirty="0"/>
              <a:t>Transistor, </a:t>
            </a:r>
            <a:r>
              <a:rPr lang="tr-TR" dirty="0" err="1"/>
              <a:t>tristör</a:t>
            </a:r>
            <a:r>
              <a:rPr lang="tr-TR" dirty="0"/>
              <a:t> gibi üç bacaklı elemanların bacakları arasındaki mesafe çok fazla ya da çok az </a:t>
            </a:r>
            <a:r>
              <a:rPr lang="tr-TR" dirty="0" smtClean="0"/>
              <a:t>olmamalıdır.</a:t>
            </a:r>
          </a:p>
          <a:p>
            <a:pPr algn="just"/>
            <a:r>
              <a:rPr lang="tr-TR" dirty="0"/>
              <a:t>Yüksek frekanslı devrelerde birden fazla bobin varsa bunlar yan yana </a:t>
            </a:r>
            <a:r>
              <a:rPr lang="tr-TR" dirty="0" smtClean="0"/>
              <a:t>yerleştirilir.</a:t>
            </a:r>
          </a:p>
          <a:p>
            <a:pPr algn="just"/>
            <a:r>
              <a:rPr lang="tr-TR" dirty="0"/>
              <a:t>Yüksek güçlü transistor, </a:t>
            </a:r>
            <a:r>
              <a:rPr lang="tr-TR" dirty="0" err="1"/>
              <a:t>triyak</a:t>
            </a:r>
            <a:r>
              <a:rPr lang="tr-TR" dirty="0"/>
              <a:t> gibi elemanların soğutucuları da hesaba katılmalıdır.</a:t>
            </a:r>
            <a:endParaRPr lang="tr-TR" b="1" i="1" dirty="0"/>
          </a:p>
        </p:txBody>
      </p:sp>
    </p:spTree>
    <p:extLst>
      <p:ext uri="{BB962C8B-B14F-4D97-AF65-F5344CB8AC3E}">
        <p14:creationId xmlns:p14="http://schemas.microsoft.com/office/powerpoint/2010/main" val="4095661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err="1" smtClean="0">
                <a:solidFill>
                  <a:srgbClr val="0070C0"/>
                </a:solidFill>
              </a:rPr>
              <a:t>Patern</a:t>
            </a:r>
            <a:r>
              <a:rPr lang="tr-TR" b="1" dirty="0" smtClean="0">
                <a:solidFill>
                  <a:srgbClr val="0070C0"/>
                </a:solidFill>
              </a:rPr>
              <a:t> Çıkartma</a:t>
            </a:r>
            <a:endParaRPr lang="tr-TR" dirty="0"/>
          </a:p>
          <a:p>
            <a:pPr algn="just"/>
            <a:r>
              <a:rPr lang="tr-TR" dirty="0"/>
              <a:t>Baskı devre plaketi üzerine aktarılacak olan </a:t>
            </a:r>
            <a:r>
              <a:rPr lang="tr-TR" dirty="0" err="1"/>
              <a:t>paternin</a:t>
            </a:r>
            <a:r>
              <a:rPr lang="tr-TR" dirty="0"/>
              <a:t> çıkarılabilmesi için milimetrik kâğıt kullanılır. </a:t>
            </a:r>
            <a:endParaRPr lang="tr-TR" dirty="0" smtClean="0"/>
          </a:p>
          <a:p>
            <a:pPr algn="just"/>
            <a:r>
              <a:rPr lang="tr-TR" dirty="0" smtClean="0"/>
              <a:t>Devre </a:t>
            </a:r>
            <a:r>
              <a:rPr lang="tr-TR" dirty="0"/>
              <a:t>eleman boyutları göz önüne alınarak, elemanlar milimetrik kâğıt üzerine </a:t>
            </a:r>
            <a:r>
              <a:rPr lang="tr-TR" dirty="0" smtClean="0"/>
              <a:t>yerleştirilir. Plaketin </a:t>
            </a:r>
            <a:r>
              <a:rPr lang="tr-TR" dirty="0"/>
              <a:t>elemanlı yüzü kabul edilir. </a:t>
            </a:r>
            <a:endParaRPr lang="tr-TR" dirty="0" smtClean="0"/>
          </a:p>
          <a:p>
            <a:pPr algn="just"/>
            <a:r>
              <a:rPr lang="tr-TR" dirty="0" smtClean="0"/>
              <a:t>Eleman </a:t>
            </a:r>
            <a:r>
              <a:rPr lang="tr-TR" dirty="0"/>
              <a:t>bacaklarının geleceği delik yerleri arasına semboller çizilir. </a:t>
            </a:r>
            <a:endParaRPr lang="tr-TR" dirty="0" smtClean="0"/>
          </a:p>
          <a:p>
            <a:pPr algn="just"/>
            <a:r>
              <a:rPr lang="tr-TR" dirty="0" smtClean="0"/>
              <a:t>Devreye </a:t>
            </a:r>
            <a:r>
              <a:rPr lang="tr-TR" dirty="0"/>
              <a:t>uygun olarak hatlar </a:t>
            </a:r>
            <a:r>
              <a:rPr lang="tr-TR" dirty="0" smtClean="0"/>
              <a:t>koyulaştırılır. </a:t>
            </a:r>
          </a:p>
        </p:txBody>
      </p:sp>
    </p:spTree>
    <p:extLst>
      <p:ext uri="{BB962C8B-B14F-4D97-AF65-F5344CB8AC3E}">
        <p14:creationId xmlns:p14="http://schemas.microsoft.com/office/powerpoint/2010/main" val="1653117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err="1" smtClean="0">
                <a:solidFill>
                  <a:srgbClr val="0070C0"/>
                </a:solidFill>
              </a:rPr>
              <a:t>Patern</a:t>
            </a:r>
            <a:r>
              <a:rPr lang="tr-TR" b="1" dirty="0" smtClean="0">
                <a:solidFill>
                  <a:srgbClr val="0070C0"/>
                </a:solidFill>
              </a:rPr>
              <a:t> Çıkartma</a:t>
            </a:r>
            <a:endParaRPr lang="tr-TR" dirty="0"/>
          </a:p>
          <a:p>
            <a:pPr algn="just"/>
            <a:r>
              <a:rPr lang="tr-TR" dirty="0" smtClean="0"/>
              <a:t>Milimetrik </a:t>
            </a:r>
            <a:r>
              <a:rPr lang="tr-TR" dirty="0"/>
              <a:t>kâğıt ters çevrilerek, eleman bacaklarının geleceği yerler ve hatlar işaretlenip </a:t>
            </a:r>
            <a:r>
              <a:rPr lang="tr-TR" dirty="0" smtClean="0"/>
              <a:t>çizilir. </a:t>
            </a:r>
            <a:r>
              <a:rPr lang="tr-TR" dirty="0"/>
              <a:t>Plaketin bakırlı yüzü kabul ediniz. </a:t>
            </a:r>
            <a:endParaRPr lang="tr-TR" dirty="0" smtClean="0"/>
          </a:p>
          <a:p>
            <a:pPr algn="just"/>
            <a:r>
              <a:rPr lang="tr-TR" dirty="0" smtClean="0"/>
              <a:t>Hazırlanan </a:t>
            </a:r>
            <a:r>
              <a:rPr lang="tr-TR" dirty="0" err="1"/>
              <a:t>Patern</a:t>
            </a:r>
            <a:r>
              <a:rPr lang="tr-TR" dirty="0"/>
              <a:t> uygun bir metotla bakırlı yüzeye aktarılır. </a:t>
            </a:r>
            <a:endParaRPr lang="tr-TR" dirty="0" smtClean="0"/>
          </a:p>
          <a:p>
            <a:pPr algn="just"/>
            <a:r>
              <a:rPr lang="tr-TR" dirty="0" smtClean="0"/>
              <a:t>Hat </a:t>
            </a:r>
            <a:r>
              <a:rPr lang="tr-TR" dirty="0"/>
              <a:t>kalınlıkları 1,5~-2 mm, bağlantı noktaları 3-5 mm </a:t>
            </a:r>
            <a:r>
              <a:rPr lang="tr-TR" dirty="0" smtClean="0"/>
              <a:t>olmalıdır</a:t>
            </a:r>
            <a:endParaRPr lang="tr-TR" b="1" i="1" dirty="0"/>
          </a:p>
        </p:txBody>
      </p:sp>
      <p:pic>
        <p:nvPicPr>
          <p:cNvPr id="4" name="Resim 3"/>
          <p:cNvPicPr>
            <a:picLocks noChangeAspect="1"/>
          </p:cNvPicPr>
          <p:nvPr/>
        </p:nvPicPr>
        <p:blipFill>
          <a:blip r:embed="rId2"/>
          <a:stretch>
            <a:fillRect/>
          </a:stretch>
        </p:blipFill>
        <p:spPr>
          <a:xfrm>
            <a:off x="4589462" y="4237532"/>
            <a:ext cx="4914900" cy="2343150"/>
          </a:xfrm>
          <a:prstGeom prst="rect">
            <a:avLst/>
          </a:prstGeom>
        </p:spPr>
      </p:pic>
    </p:spTree>
    <p:extLst>
      <p:ext uri="{BB962C8B-B14F-4D97-AF65-F5344CB8AC3E}">
        <p14:creationId xmlns:p14="http://schemas.microsoft.com/office/powerpoint/2010/main" val="1153633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err="1">
                <a:solidFill>
                  <a:srgbClr val="0070C0"/>
                </a:solidFill>
              </a:rPr>
              <a:t>Paternin</a:t>
            </a:r>
            <a:r>
              <a:rPr lang="tr-TR" b="1" dirty="0">
                <a:solidFill>
                  <a:srgbClr val="0070C0"/>
                </a:solidFill>
              </a:rPr>
              <a:t> Baskı Devre Plaketi Üzerine Aktarılması </a:t>
            </a:r>
          </a:p>
          <a:p>
            <a:pPr algn="just"/>
            <a:r>
              <a:rPr lang="tr-TR" dirty="0" smtClean="0"/>
              <a:t>Baskı </a:t>
            </a:r>
            <a:r>
              <a:rPr lang="tr-TR" dirty="0"/>
              <a:t>devre çiziminin tasarlanması zihinsel bir çalışmadır. Üzerinde ne kadar fazla düşünülürse ve birikimimiz ne kadar fazla ise o kadar iyi çizim yapabiliriz. </a:t>
            </a:r>
            <a:endParaRPr lang="tr-TR" dirty="0" smtClean="0"/>
          </a:p>
          <a:p>
            <a:pPr algn="just"/>
            <a:r>
              <a:rPr lang="tr-TR" dirty="0" smtClean="0"/>
              <a:t>Çizimin </a:t>
            </a:r>
            <a:r>
              <a:rPr lang="tr-TR" dirty="0"/>
              <a:t>bakırlı plaket üzerine aktarılması ise başka bir süreçtir. </a:t>
            </a:r>
            <a:endParaRPr lang="tr-TR" dirty="0" smtClean="0"/>
          </a:p>
          <a:p>
            <a:pPr algn="just"/>
            <a:r>
              <a:rPr lang="tr-TR" dirty="0" smtClean="0"/>
              <a:t>Çizimin </a:t>
            </a:r>
            <a:r>
              <a:rPr lang="tr-TR" dirty="0"/>
              <a:t>bakırlı plakete aktarılmasında şu yöntemler kullanılır: </a:t>
            </a:r>
            <a:endParaRPr lang="tr-TR" dirty="0" smtClean="0"/>
          </a:p>
          <a:p>
            <a:pPr lvl="1" algn="just"/>
            <a:r>
              <a:rPr lang="tr-TR" dirty="0" smtClean="0"/>
              <a:t>Baskı </a:t>
            </a:r>
            <a:r>
              <a:rPr lang="tr-TR" dirty="0"/>
              <a:t>devre kalemi metodu </a:t>
            </a:r>
            <a:endParaRPr lang="tr-TR" dirty="0" smtClean="0"/>
          </a:p>
          <a:p>
            <a:pPr lvl="1" algn="just"/>
            <a:r>
              <a:rPr lang="tr-TR" dirty="0" smtClean="0"/>
              <a:t>Foto </a:t>
            </a:r>
            <a:r>
              <a:rPr lang="tr-TR" dirty="0" err="1"/>
              <a:t>rezist</a:t>
            </a:r>
            <a:r>
              <a:rPr lang="tr-TR" dirty="0"/>
              <a:t> metodu </a:t>
            </a:r>
            <a:endParaRPr lang="tr-TR" dirty="0" smtClean="0"/>
          </a:p>
          <a:p>
            <a:pPr lvl="1" algn="just"/>
            <a:r>
              <a:rPr lang="tr-TR" dirty="0" smtClean="0"/>
              <a:t>Serigrafi </a:t>
            </a:r>
            <a:r>
              <a:rPr lang="tr-TR" dirty="0" smtClean="0"/>
              <a:t>metodu</a:t>
            </a:r>
          </a:p>
          <a:p>
            <a:pPr lvl="1" algn="just"/>
            <a:r>
              <a:rPr lang="tr-TR" dirty="0" smtClean="0"/>
              <a:t>Ütü metodu</a:t>
            </a:r>
            <a:endParaRPr lang="tr-TR" dirty="0" smtClean="0"/>
          </a:p>
        </p:txBody>
      </p:sp>
    </p:spTree>
    <p:extLst>
      <p:ext uri="{BB962C8B-B14F-4D97-AF65-F5344CB8AC3E}">
        <p14:creationId xmlns:p14="http://schemas.microsoft.com/office/powerpoint/2010/main" val="1676442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err="1">
                <a:solidFill>
                  <a:srgbClr val="0070C0"/>
                </a:solidFill>
              </a:rPr>
              <a:t>Paternin</a:t>
            </a:r>
            <a:r>
              <a:rPr lang="tr-TR" b="1" dirty="0">
                <a:solidFill>
                  <a:srgbClr val="0070C0"/>
                </a:solidFill>
              </a:rPr>
              <a:t> Baskı Devre Plaketi Üzerine Aktarılması </a:t>
            </a:r>
          </a:p>
          <a:p>
            <a:pPr marL="0" indent="0" algn="just">
              <a:buNone/>
            </a:pPr>
            <a:r>
              <a:rPr lang="tr-TR" b="1" dirty="0">
                <a:solidFill>
                  <a:srgbClr val="FF0000"/>
                </a:solidFill>
              </a:rPr>
              <a:t>Baskı Devre Kalemi Metodu </a:t>
            </a:r>
            <a:endParaRPr lang="tr-TR" b="1" dirty="0" smtClean="0">
              <a:solidFill>
                <a:srgbClr val="FF0000"/>
              </a:solidFill>
            </a:endParaRPr>
          </a:p>
          <a:p>
            <a:pPr algn="just"/>
            <a:r>
              <a:rPr lang="tr-TR" dirty="0" smtClean="0"/>
              <a:t>Kağıt </a:t>
            </a:r>
            <a:r>
              <a:rPr lang="tr-TR" dirty="0"/>
              <a:t>üzerine yapılan çizim bakırlı plaketin bakır kaplı olan yüzüne baskı devre kalemi ile aktarılır. </a:t>
            </a:r>
            <a:endParaRPr lang="tr-TR" dirty="0" smtClean="0"/>
          </a:p>
          <a:p>
            <a:pPr algn="just"/>
            <a:r>
              <a:rPr lang="tr-TR" dirty="0" smtClean="0"/>
              <a:t>Aktarma </a:t>
            </a:r>
            <a:r>
              <a:rPr lang="tr-TR" dirty="0"/>
              <a:t>işlemi elle yapılır. Bu yöntem basit ve kalitenin pek aranmadığı uygulamalarda tercih edilir. </a:t>
            </a:r>
            <a:endParaRPr lang="tr-TR" dirty="0" smtClean="0"/>
          </a:p>
          <a:p>
            <a:pPr algn="just"/>
            <a:r>
              <a:rPr lang="tr-TR" dirty="0" smtClean="0"/>
              <a:t>Sonuçta</a:t>
            </a:r>
            <a:r>
              <a:rPr lang="tr-TR" dirty="0"/>
              <a:t>, bakırlı yolların elle çizilmiş olduğu belli olur. </a:t>
            </a:r>
            <a:endParaRPr lang="tr-TR" dirty="0" smtClean="0"/>
          </a:p>
          <a:p>
            <a:pPr algn="just"/>
            <a:r>
              <a:rPr lang="tr-TR" dirty="0" smtClean="0"/>
              <a:t>Baskı </a:t>
            </a:r>
            <a:r>
              <a:rPr lang="tr-TR" dirty="0"/>
              <a:t>devre kaleminin özelliği çizilen yollar kuruduktan sonra eritici sıvıda boyanın kalkmamasıdır. Baskı devre kalemi </a:t>
            </a:r>
            <a:r>
              <a:rPr lang="tr-TR" b="1" i="1" dirty="0"/>
              <a:t>permanant kalem </a:t>
            </a:r>
            <a:r>
              <a:rPr lang="tr-TR" dirty="0"/>
              <a:t>olarak da bilinir.</a:t>
            </a:r>
            <a:endParaRPr lang="tr-TR" dirty="0" smtClean="0"/>
          </a:p>
        </p:txBody>
      </p:sp>
      <p:pic>
        <p:nvPicPr>
          <p:cNvPr id="36866" name="Picture 2" descr="baskı devre kale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059" y="5362731"/>
            <a:ext cx="2053705" cy="121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17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err="1">
                <a:solidFill>
                  <a:srgbClr val="0070C0"/>
                </a:solidFill>
              </a:rPr>
              <a:t>Paternin</a:t>
            </a:r>
            <a:r>
              <a:rPr lang="tr-TR" b="1" dirty="0">
                <a:solidFill>
                  <a:srgbClr val="0070C0"/>
                </a:solidFill>
              </a:rPr>
              <a:t> Baskı Devre Plaketi Üzerine Aktarılması </a:t>
            </a:r>
          </a:p>
          <a:p>
            <a:pPr marL="0" indent="0" algn="just">
              <a:buNone/>
            </a:pPr>
            <a:r>
              <a:rPr lang="tr-TR" b="1" dirty="0">
                <a:solidFill>
                  <a:srgbClr val="FF0000"/>
                </a:solidFill>
              </a:rPr>
              <a:t>Foto </a:t>
            </a:r>
            <a:r>
              <a:rPr lang="tr-TR" b="1" dirty="0" err="1">
                <a:solidFill>
                  <a:srgbClr val="FF0000"/>
                </a:solidFill>
              </a:rPr>
              <a:t>Rezist</a:t>
            </a:r>
            <a:r>
              <a:rPr lang="tr-TR" b="1" dirty="0">
                <a:solidFill>
                  <a:srgbClr val="FF0000"/>
                </a:solidFill>
              </a:rPr>
              <a:t> Metodu </a:t>
            </a:r>
          </a:p>
          <a:p>
            <a:pPr algn="just"/>
            <a:r>
              <a:rPr lang="tr-TR" dirty="0" smtClean="0"/>
              <a:t>Bu </a:t>
            </a:r>
            <a:r>
              <a:rPr lang="tr-TR" dirty="0"/>
              <a:t>metotta devrenin bağlantı yollarının çizimi aydınger kağıt üzerine yapılır. Aydınger üzerine yapılan çizim elle yapılacağı gibi bilgisayar programları aracılığıyla yapılıp lazer yazıcıdan da elde edilebilir. Çizim elle yapılacaksa </a:t>
            </a:r>
            <a:r>
              <a:rPr lang="tr-TR" dirty="0" err="1"/>
              <a:t>rapido</a:t>
            </a:r>
            <a:r>
              <a:rPr lang="tr-TR" dirty="0"/>
              <a:t> kalem veya baskı devre kalemi kullanılır. </a:t>
            </a:r>
            <a:endParaRPr lang="tr-TR" dirty="0" smtClean="0"/>
          </a:p>
          <a:p>
            <a:pPr algn="just"/>
            <a:r>
              <a:rPr lang="tr-TR" dirty="0" smtClean="0"/>
              <a:t>Aydıngere </a:t>
            </a:r>
            <a:r>
              <a:rPr lang="tr-TR" dirty="0"/>
              <a:t>çizilen çizgiler net ve koyu olmalıdır. Koyu olan yerler ışık geçirmeyecek şekilde tam koyu, aydıngerin diğer yerleri ise tertemiz ve lekesiz olmalıdır. </a:t>
            </a:r>
            <a:r>
              <a:rPr lang="tr-TR" dirty="0" smtClean="0"/>
              <a:t>Foto </a:t>
            </a:r>
            <a:r>
              <a:rPr lang="tr-TR" dirty="0" err="1"/>
              <a:t>rezist</a:t>
            </a:r>
            <a:r>
              <a:rPr lang="tr-TR" dirty="0"/>
              <a:t> metodunda ışığa dayanıklı bir madde kullanılır. Bu madde piyasada POZİTİF 20 olarak adlandırılmakta ve bu isimle satılmaktadır. Bu yüzden bu metot POZİTİF 20 metodu olarak da adlandırılır.</a:t>
            </a:r>
            <a:endParaRPr lang="tr-TR" dirty="0" smtClean="0"/>
          </a:p>
        </p:txBody>
      </p:sp>
    </p:spTree>
    <p:extLst>
      <p:ext uri="{BB962C8B-B14F-4D97-AF65-F5344CB8AC3E}">
        <p14:creationId xmlns:p14="http://schemas.microsoft.com/office/powerpoint/2010/main" val="10318035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err="1">
                <a:solidFill>
                  <a:srgbClr val="0070C0"/>
                </a:solidFill>
              </a:rPr>
              <a:t>Paternin</a:t>
            </a:r>
            <a:r>
              <a:rPr lang="tr-TR" b="1" dirty="0">
                <a:solidFill>
                  <a:srgbClr val="0070C0"/>
                </a:solidFill>
              </a:rPr>
              <a:t> Baskı Devre Plaketi Üzerine Aktarılması </a:t>
            </a:r>
          </a:p>
          <a:p>
            <a:pPr marL="0" indent="0" algn="just">
              <a:buNone/>
            </a:pPr>
            <a:r>
              <a:rPr lang="tr-TR" b="1" dirty="0">
                <a:solidFill>
                  <a:srgbClr val="FF0000"/>
                </a:solidFill>
              </a:rPr>
              <a:t>Serigrafi Metodu </a:t>
            </a:r>
          </a:p>
          <a:p>
            <a:pPr algn="just"/>
            <a:r>
              <a:rPr lang="tr-TR" dirty="0" smtClean="0"/>
              <a:t>Bu </a:t>
            </a:r>
            <a:r>
              <a:rPr lang="tr-TR" dirty="0"/>
              <a:t>metotta da devrenin bağlantı yollarının şekli aydıngere aktarılır. Aydınger üzerine çizme işlemi foto </a:t>
            </a:r>
            <a:r>
              <a:rPr lang="tr-TR" dirty="0" err="1"/>
              <a:t>rezist</a:t>
            </a:r>
            <a:r>
              <a:rPr lang="tr-TR" dirty="0"/>
              <a:t> metoduyla tamamen aynıdır. Serigrafi metodunda nakış çerçevesi gibi bir çerçeveye ipek gerilir. Gerek çerçeve gerekse ipek piyasada ayrı ayrı bulunabileceği gibi ipek çerçeveye gerilmiş biçimde hazır da satılmaktadır. İpeğin gözenek sayışı çok olanı kullanılırsa baskı devre daha kaliteli olacaktır. Kırmızı ışıkla hafifçe aydınlatılmış bir odada ipek üzerine ışığa duyarlı madde uygulanır. Bundan sonra aydınger gergin ipek üzerine konup </a:t>
            </a:r>
            <a:r>
              <a:rPr lang="tr-TR" dirty="0" err="1"/>
              <a:t>pozlandırmaya</a:t>
            </a:r>
            <a:r>
              <a:rPr lang="tr-TR" dirty="0"/>
              <a:t> bırakılır. İpek </a:t>
            </a:r>
            <a:r>
              <a:rPr lang="tr-TR" dirty="0" err="1"/>
              <a:t>pozlandıktan</a:t>
            </a:r>
            <a:r>
              <a:rPr lang="tr-TR" dirty="0"/>
              <a:t> sonra musluk altında yıkanır ve kurutulur. İpek üzerine dökülen yağlı boya ile çizim ipeğe aktırılmış olur. İpek gerekli yerlerin boyanmasını diğer yerlerin boyanmamasını sağlayan bir süzgeç görevi yapar.</a:t>
            </a:r>
            <a:endParaRPr lang="tr-TR" dirty="0" smtClean="0"/>
          </a:p>
        </p:txBody>
      </p:sp>
    </p:spTree>
    <p:extLst>
      <p:ext uri="{BB962C8B-B14F-4D97-AF65-F5344CB8AC3E}">
        <p14:creationId xmlns:p14="http://schemas.microsoft.com/office/powerpoint/2010/main" val="3030016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Baskı Devre</a:t>
            </a:r>
            <a:endParaRPr lang="tr-TR" dirty="0"/>
          </a:p>
        </p:txBody>
      </p:sp>
      <p:sp>
        <p:nvSpPr>
          <p:cNvPr id="3" name="İçerik Yer Tutucusu 2"/>
          <p:cNvSpPr>
            <a:spLocks noGrp="1"/>
          </p:cNvSpPr>
          <p:nvPr>
            <p:ph idx="1"/>
          </p:nvPr>
        </p:nvSpPr>
        <p:spPr>
          <a:xfrm>
            <a:off x="2589212" y="2133600"/>
            <a:ext cx="8915400" cy="4447082"/>
          </a:xfrm>
        </p:spPr>
        <p:txBody>
          <a:bodyPr>
            <a:normAutofit/>
          </a:bodyPr>
          <a:lstStyle/>
          <a:p>
            <a:pPr marL="0" indent="0" algn="just">
              <a:buNone/>
            </a:pPr>
            <a:r>
              <a:rPr lang="tr-TR" b="1" dirty="0" err="1">
                <a:solidFill>
                  <a:srgbClr val="0070C0"/>
                </a:solidFill>
              </a:rPr>
              <a:t>Paternin</a:t>
            </a:r>
            <a:r>
              <a:rPr lang="tr-TR" b="1" dirty="0">
                <a:solidFill>
                  <a:srgbClr val="0070C0"/>
                </a:solidFill>
              </a:rPr>
              <a:t> Baskı Devre Plaketi Üzerine Aktarılması </a:t>
            </a:r>
          </a:p>
          <a:p>
            <a:pPr marL="0" indent="0" algn="just">
              <a:buNone/>
            </a:pPr>
            <a:r>
              <a:rPr lang="tr-TR" b="1" dirty="0" smtClean="0">
                <a:solidFill>
                  <a:srgbClr val="FF0000"/>
                </a:solidFill>
              </a:rPr>
              <a:t>Ütü </a:t>
            </a:r>
            <a:r>
              <a:rPr lang="tr-TR" b="1" dirty="0">
                <a:solidFill>
                  <a:srgbClr val="FF0000"/>
                </a:solidFill>
              </a:rPr>
              <a:t>Metodu </a:t>
            </a:r>
          </a:p>
          <a:p>
            <a:pPr algn="just"/>
            <a:r>
              <a:rPr lang="tr-TR" dirty="0" smtClean="0"/>
              <a:t>Ütü metodu Güç Kaynağı Modülünde uygulamalı olarak işlenecektir.</a:t>
            </a:r>
            <a:endParaRPr lang="tr-TR" dirty="0" smtClean="0"/>
          </a:p>
        </p:txBody>
      </p:sp>
      <p:pic>
        <p:nvPicPr>
          <p:cNvPr id="4" name="Resim 3"/>
          <p:cNvPicPr>
            <a:picLocks noChangeAspect="1"/>
          </p:cNvPicPr>
          <p:nvPr/>
        </p:nvPicPr>
        <p:blipFill>
          <a:blip r:embed="rId2"/>
          <a:stretch>
            <a:fillRect/>
          </a:stretch>
        </p:blipFill>
        <p:spPr>
          <a:xfrm>
            <a:off x="2826328" y="3555818"/>
            <a:ext cx="3676650" cy="2838450"/>
          </a:xfrm>
          <a:prstGeom prst="rect">
            <a:avLst/>
          </a:prstGeom>
        </p:spPr>
      </p:pic>
      <p:pic>
        <p:nvPicPr>
          <p:cNvPr id="5" name="Resim 4"/>
          <p:cNvPicPr>
            <a:picLocks noChangeAspect="1"/>
          </p:cNvPicPr>
          <p:nvPr/>
        </p:nvPicPr>
        <p:blipFill>
          <a:blip r:embed="rId3"/>
          <a:stretch>
            <a:fillRect/>
          </a:stretch>
        </p:blipFill>
        <p:spPr>
          <a:xfrm>
            <a:off x="6994659" y="3555818"/>
            <a:ext cx="3724275" cy="2876550"/>
          </a:xfrm>
          <a:prstGeom prst="rect">
            <a:avLst/>
          </a:prstGeom>
        </p:spPr>
      </p:pic>
    </p:spTree>
    <p:extLst>
      <p:ext uri="{BB962C8B-B14F-4D97-AF65-F5344CB8AC3E}">
        <p14:creationId xmlns:p14="http://schemas.microsoft.com/office/powerpoint/2010/main" val="1064040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6" name="İçerik Yer Tutucusu 2"/>
          <p:cNvSpPr>
            <a:spLocks noGrp="1"/>
          </p:cNvSpPr>
          <p:nvPr>
            <p:ph idx="1"/>
          </p:nvPr>
        </p:nvSpPr>
        <p:spPr>
          <a:xfrm>
            <a:off x="2589211" y="1762338"/>
            <a:ext cx="8915400" cy="4489269"/>
          </a:xfrm>
        </p:spPr>
        <p:txBody>
          <a:bodyPr/>
          <a:lstStyle/>
          <a:p>
            <a:pPr marL="457200" lvl="1" indent="0" algn="just">
              <a:buNone/>
            </a:pPr>
            <a:endParaRPr lang="tr-TR" dirty="0" smtClean="0"/>
          </a:p>
          <a:p>
            <a:pPr lvl="1" algn="just"/>
            <a:endParaRPr lang="tr-TR" dirty="0" smtClean="0"/>
          </a:p>
          <a:p>
            <a:pPr lvl="1" algn="just"/>
            <a:endParaRPr lang="tr-TR" dirty="0" smtClean="0"/>
          </a:p>
          <a:p>
            <a:pPr lvl="1" algn="just"/>
            <a:endParaRPr lang="tr-TR" dirty="0" smtClean="0"/>
          </a:p>
          <a:p>
            <a:pPr marL="0" indent="0" algn="just">
              <a:buNone/>
            </a:pPr>
            <a:endParaRPr lang="tr-TR" dirty="0" smtClean="0"/>
          </a:p>
          <a:p>
            <a:pPr algn="just"/>
            <a:endParaRPr lang="tr-TR" dirty="0" smtClean="0"/>
          </a:p>
        </p:txBody>
      </p:sp>
      <p:sp>
        <p:nvSpPr>
          <p:cNvPr id="7" name="Metin kutusu 6"/>
          <p:cNvSpPr txBox="1"/>
          <p:nvPr/>
        </p:nvSpPr>
        <p:spPr>
          <a:xfrm>
            <a:off x="0" y="759022"/>
            <a:ext cx="1514137" cy="369332"/>
          </a:xfrm>
          <a:prstGeom prst="rect">
            <a:avLst/>
          </a:prstGeom>
          <a:noFill/>
        </p:spPr>
        <p:txBody>
          <a:bodyPr wrap="square" rtlCol="0">
            <a:spAutoFit/>
          </a:bodyPr>
          <a:lstStyle/>
          <a:p>
            <a:r>
              <a:rPr lang="tr-TR" dirty="0" smtClean="0">
                <a:solidFill>
                  <a:schemeClr val="bg1"/>
                </a:solidFill>
              </a:rPr>
              <a:t>Bölüm Sonu</a:t>
            </a:r>
            <a:endParaRPr lang="tr-TR" dirty="0">
              <a:solidFill>
                <a:schemeClr val="bg1"/>
              </a:solidFill>
            </a:endParaRPr>
          </a:p>
        </p:txBody>
      </p:sp>
      <p:sp>
        <p:nvSpPr>
          <p:cNvPr id="8" name="2 Metin Yer Tutucusu"/>
          <p:cNvSpPr txBox="1">
            <a:spLocks/>
          </p:cNvSpPr>
          <p:nvPr/>
        </p:nvSpPr>
        <p:spPr>
          <a:xfrm>
            <a:off x="2934323" y="1019174"/>
            <a:ext cx="6329597" cy="19526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tr-TR" sz="1800" b="1" dirty="0" smtClean="0"/>
              <a:t>Göstermiş olduğunuz ilgiden dolayı teşekkür ederiz…</a:t>
            </a:r>
            <a:endParaRPr lang="tr-TR" sz="1800" b="1" dirty="0"/>
          </a:p>
        </p:txBody>
      </p:sp>
      <p:pic>
        <p:nvPicPr>
          <p:cNvPr id="9" name="Picture 4" descr="http://www.cizgi-tagem.org/e-kampus/upload/page/default/966932_32706958.jp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543924" y="2438400"/>
            <a:ext cx="1905000" cy="2428875"/>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29 Metin kutusu"/>
          <p:cNvSpPr txBox="1"/>
          <p:nvPr/>
        </p:nvSpPr>
        <p:spPr>
          <a:xfrm>
            <a:off x="5724582" y="1828800"/>
            <a:ext cx="4945585" cy="2677656"/>
          </a:xfrm>
          <a:prstGeom prst="rect">
            <a:avLst/>
          </a:prstGeom>
          <a:noFill/>
        </p:spPr>
        <p:txBody>
          <a:bodyPr wrap="none">
            <a:spAutoFit/>
          </a:bodyPr>
          <a:lstStyle/>
          <a:p>
            <a:pPr algn="ctr" fontAlgn="auto">
              <a:spcBef>
                <a:spcPts val="0"/>
              </a:spcBef>
              <a:spcAft>
                <a:spcPts val="0"/>
              </a:spcAft>
              <a:defRPr/>
            </a:pPr>
            <a:r>
              <a:rPr lang="tr-TR" sz="1600" b="1" dirty="0" smtClean="0">
                <a:solidFill>
                  <a:schemeClr val="tx1">
                    <a:lumMod val="95000"/>
                    <a:lumOff val="5000"/>
                  </a:schemeClr>
                </a:solidFill>
                <a:latin typeface="Comic Sans MS" pitchFamily="66" charset="0"/>
                <a:cs typeface="Segoe UI" pitchFamily="34" charset="0"/>
              </a:rPr>
              <a:t>Sefer KAYMAZ</a:t>
            </a:r>
            <a:endParaRPr lang="tr-TR" sz="1600" b="1"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a:solidFill>
                  <a:schemeClr val="tx1">
                    <a:lumMod val="95000"/>
                    <a:lumOff val="5000"/>
                  </a:schemeClr>
                </a:solidFill>
                <a:latin typeface="Comic Sans MS" pitchFamily="66" charset="0"/>
                <a:cs typeface="Segoe UI" pitchFamily="34" charset="0"/>
              </a:rPr>
              <a:t>Genel Koordinatör</a:t>
            </a: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Bilişim Teknolojileri Alan Şefi</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endParaRPr lang="tr-TR" sz="16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600" b="1" dirty="0" smtClean="0">
                <a:solidFill>
                  <a:schemeClr val="tx1">
                    <a:lumMod val="95000"/>
                    <a:lumOff val="5000"/>
                  </a:schemeClr>
                </a:solidFill>
                <a:latin typeface="Comic Sans MS" pitchFamily="66" charset="0"/>
                <a:cs typeface="Segoe UI" pitchFamily="34" charset="0"/>
              </a:rPr>
              <a:t>KAYNAKÇA</a:t>
            </a:r>
            <a:endParaRPr lang="tr-TR" sz="1600" b="1"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MEGEP Modülleri</a:t>
            </a:r>
          </a:p>
          <a:p>
            <a:pPr algn="ctr" fontAlgn="auto">
              <a:spcBef>
                <a:spcPts val="0"/>
              </a:spcBef>
              <a:spcAft>
                <a:spcPts val="0"/>
              </a:spcAft>
              <a:defRPr/>
            </a:pPr>
            <a:endParaRPr lang="tr-TR" sz="16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600" b="1" dirty="0" smtClean="0">
                <a:solidFill>
                  <a:schemeClr val="tx1">
                    <a:lumMod val="95000"/>
                    <a:lumOff val="5000"/>
                  </a:schemeClr>
                </a:solidFill>
                <a:latin typeface="Comic Sans MS" pitchFamily="66" charset="0"/>
                <a:cs typeface="Segoe UI" pitchFamily="34" charset="0"/>
              </a:rPr>
              <a:t>OLTU MESLEKİ ve TEKNİK ANADOLU LİSESİ</a:t>
            </a:r>
            <a:endParaRPr lang="tr-TR" sz="1600" b="1"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Bilişim Teknolojileri Alanı</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Teknik Servis Dalı</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r>
              <a:rPr lang="tr-TR" sz="1200" dirty="0" smtClean="0">
                <a:solidFill>
                  <a:schemeClr val="tx1">
                    <a:lumMod val="95000"/>
                    <a:lumOff val="5000"/>
                  </a:schemeClr>
                </a:solidFill>
                <a:latin typeface="Comic Sans MS" pitchFamily="66" charset="0"/>
                <a:cs typeface="Segoe UI" pitchFamily="34" charset="0"/>
              </a:rPr>
              <a:t>2017/2018 Eğitim-Öğretim Yılı</a:t>
            </a:r>
            <a:endParaRPr lang="tr-TR" sz="1200" dirty="0">
              <a:solidFill>
                <a:schemeClr val="tx1">
                  <a:lumMod val="95000"/>
                  <a:lumOff val="5000"/>
                </a:schemeClr>
              </a:solidFill>
              <a:latin typeface="Comic Sans MS" pitchFamily="66" charset="0"/>
              <a:cs typeface="Segoe UI" pitchFamily="34" charset="0"/>
            </a:endParaRPr>
          </a:p>
          <a:p>
            <a:pPr algn="ctr" fontAlgn="auto">
              <a:spcBef>
                <a:spcPts val="0"/>
              </a:spcBef>
              <a:spcAft>
                <a:spcPts val="0"/>
              </a:spcAft>
              <a:defRPr/>
            </a:pPr>
            <a:endParaRPr lang="tr-TR" sz="1600" dirty="0">
              <a:solidFill>
                <a:schemeClr val="tx1">
                  <a:lumMod val="95000"/>
                  <a:lumOff val="5000"/>
                </a:schemeClr>
              </a:solidFill>
              <a:latin typeface="Comic Sans MS" pitchFamily="66" charset="0"/>
              <a:cs typeface="Segoe UI" pitchFamily="34" charset="0"/>
            </a:endParaRPr>
          </a:p>
        </p:txBody>
      </p:sp>
    </p:spTree>
    <p:extLst>
      <p:ext uri="{BB962C8B-B14F-4D97-AF65-F5344CB8AC3E}">
        <p14:creationId xmlns:p14="http://schemas.microsoft.com/office/powerpoint/2010/main" val="28805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linds(horizontal)">
                                      <p:cBhvr>
                                        <p:cTn id="11" dur="500"/>
                                        <p:tgtEl>
                                          <p:spTgt spid="10">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blinds(horizontal)">
                                      <p:cBhvr>
                                        <p:cTn id="19" dur="500"/>
                                        <p:tgtEl>
                                          <p:spTgt spid="10">
                                            <p:txEl>
                                              <p:pRg st="4" end="4"/>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blinds(horizontal)">
                                      <p:cBhvr>
                                        <p:cTn id="23" dur="500"/>
                                        <p:tgtEl>
                                          <p:spTgt spid="10">
                                            <p:txEl>
                                              <p:pRg st="5" end="5"/>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blinds(horizontal)">
                                      <p:cBhvr>
                                        <p:cTn id="27" dur="500"/>
                                        <p:tgtEl>
                                          <p:spTgt spid="10">
                                            <p:txEl>
                                              <p:pRg st="7" end="7"/>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blinds(horizontal)">
                                      <p:cBhvr>
                                        <p:cTn id="31" dur="500"/>
                                        <p:tgtEl>
                                          <p:spTgt spid="10">
                                            <p:txEl>
                                              <p:pRg st="8" end="8"/>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Effect transition="in" filter="blinds(horizontal)">
                                      <p:cBhvr>
                                        <p:cTn id="35" dur="500"/>
                                        <p:tgtEl>
                                          <p:spTgt spid="10">
                                            <p:txEl>
                                              <p:pRg st="9" end="9"/>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Effect transition="in" filter="blinds(horizontal)">
                                      <p:cBhvr>
                                        <p:cTn id="39"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accent2">
                    <a:lumMod val="50000"/>
                  </a:schemeClr>
                </a:solidFill>
              </a:rPr>
              <a:t>Lehim</a:t>
            </a:r>
          </a:p>
        </p:txBody>
      </p:sp>
      <p:pic>
        <p:nvPicPr>
          <p:cNvPr id="4" name="Resim 3"/>
          <p:cNvPicPr>
            <a:picLocks noChangeAspect="1"/>
          </p:cNvPicPr>
          <p:nvPr/>
        </p:nvPicPr>
        <p:blipFill>
          <a:blip r:embed="rId2"/>
          <a:stretch>
            <a:fillRect/>
          </a:stretch>
        </p:blipFill>
        <p:spPr>
          <a:xfrm>
            <a:off x="4408487" y="2598692"/>
            <a:ext cx="5276850" cy="3829050"/>
          </a:xfrm>
          <a:prstGeom prst="rect">
            <a:avLst/>
          </a:prstGeom>
        </p:spPr>
      </p:pic>
      <p:sp>
        <p:nvSpPr>
          <p:cNvPr id="5" name="Metin kutusu 4"/>
          <p:cNvSpPr txBox="1"/>
          <p:nvPr/>
        </p:nvSpPr>
        <p:spPr>
          <a:xfrm>
            <a:off x="4408487" y="6427742"/>
            <a:ext cx="5276850" cy="276999"/>
          </a:xfrm>
          <a:prstGeom prst="rect">
            <a:avLst/>
          </a:prstGeom>
          <a:noFill/>
        </p:spPr>
        <p:txBody>
          <a:bodyPr wrap="square" rtlCol="0">
            <a:spAutoFit/>
          </a:bodyPr>
          <a:lstStyle/>
          <a:p>
            <a:pPr algn="ctr"/>
            <a:r>
              <a:rPr lang="tr-TR" sz="1200" b="1" dirty="0"/>
              <a:t>Lehim teli ile ilgili özellikler tablosu</a:t>
            </a:r>
          </a:p>
        </p:txBody>
      </p:sp>
    </p:spTree>
    <p:extLst>
      <p:ext uri="{BB962C8B-B14F-4D97-AF65-F5344CB8AC3E}">
        <p14:creationId xmlns:p14="http://schemas.microsoft.com/office/powerpoint/2010/main" val="2489070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bg2">
                <a:tint val="90000"/>
                <a:lumMod val="120000"/>
              </a:schemeClr>
            </a:gs>
            <a:gs pos="100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pic>
        <p:nvPicPr>
          <p:cNvPr id="1026" name="Picture 2" descr="tüp lehi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644" y="4431854"/>
            <a:ext cx="1707968" cy="1707968"/>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accent2">
                    <a:lumMod val="50000"/>
                  </a:schemeClr>
                </a:solidFill>
              </a:rPr>
              <a:t>Lehim</a:t>
            </a:r>
          </a:p>
          <a:p>
            <a:pPr algn="just"/>
            <a:r>
              <a:rPr lang="tr-TR" dirty="0"/>
              <a:t>Elektrik-elektronik devrelerin bağlantıların birbirine tutturulmasında yumuşak lehimleme kullanılır. </a:t>
            </a:r>
            <a:endParaRPr lang="tr-TR" dirty="0" smtClean="0"/>
          </a:p>
          <a:p>
            <a:pPr algn="just"/>
            <a:r>
              <a:rPr lang="tr-TR" dirty="0" smtClean="0"/>
              <a:t>Yumuşak </a:t>
            </a:r>
            <a:r>
              <a:rPr lang="tr-TR" dirty="0"/>
              <a:t>lehimde direnç değerinin çok düşük olması, elektrik akımının iletilmesini önemli ölçüde kolaylaştırmaktadır. </a:t>
            </a:r>
            <a:endParaRPr lang="tr-TR" dirty="0" smtClean="0"/>
          </a:p>
          <a:p>
            <a:pPr algn="just"/>
            <a:r>
              <a:rPr lang="tr-TR" dirty="0" smtClean="0"/>
              <a:t>Lehim </a:t>
            </a:r>
            <a:r>
              <a:rPr lang="tr-TR" dirty="0"/>
              <a:t>telleri kalınlıklarına göre de çeşitlendirilebilir. Buna göre </a:t>
            </a:r>
            <a:r>
              <a:rPr lang="tr-TR" dirty="0" smtClean="0"/>
              <a:t>0,75mm</a:t>
            </a:r>
            <a:r>
              <a:rPr lang="el-GR" dirty="0" smtClean="0"/>
              <a:t>Φ</a:t>
            </a:r>
            <a:r>
              <a:rPr lang="tr-TR" dirty="0" smtClean="0"/>
              <a:t>-1mm</a:t>
            </a:r>
            <a:r>
              <a:rPr lang="el-GR" dirty="0" smtClean="0"/>
              <a:t>Φ</a:t>
            </a:r>
            <a:r>
              <a:rPr lang="tr-TR" dirty="0" smtClean="0"/>
              <a:t>-1,20mm</a:t>
            </a:r>
            <a:r>
              <a:rPr lang="el-GR" dirty="0" smtClean="0"/>
              <a:t>Φ</a:t>
            </a:r>
            <a:r>
              <a:rPr lang="tr-TR" dirty="0" smtClean="0"/>
              <a:t>-1,60mm</a:t>
            </a:r>
            <a:r>
              <a:rPr lang="el-GR" dirty="0" smtClean="0"/>
              <a:t>Φ</a:t>
            </a:r>
            <a:r>
              <a:rPr lang="tr-TR" dirty="0" smtClean="0"/>
              <a:t> </a:t>
            </a:r>
            <a:r>
              <a:rPr lang="tr-TR" dirty="0"/>
              <a:t>çaplarında üretilebilirler. </a:t>
            </a:r>
            <a:endParaRPr lang="tr-TR" dirty="0" smtClean="0"/>
          </a:p>
          <a:p>
            <a:pPr algn="just"/>
            <a:r>
              <a:rPr lang="tr-TR" dirty="0" smtClean="0"/>
              <a:t>Tüp </a:t>
            </a:r>
            <a:r>
              <a:rPr lang="tr-TR" dirty="0"/>
              <a:t>veya makara olarak piyasada satılmaktadırlar. </a:t>
            </a:r>
            <a:endParaRPr lang="tr-TR" dirty="0" smtClean="0"/>
          </a:p>
          <a:p>
            <a:pPr algn="just"/>
            <a:r>
              <a:rPr lang="tr-TR" dirty="0" smtClean="0"/>
              <a:t>Makaralar </a:t>
            </a:r>
            <a:r>
              <a:rPr lang="tr-TR" dirty="0"/>
              <a:t>100gr, 200gr veya 500gr olabilir.</a:t>
            </a:r>
          </a:p>
        </p:txBody>
      </p:sp>
      <p:pic>
        <p:nvPicPr>
          <p:cNvPr id="1030" name="Picture 6"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987" y="5246695"/>
            <a:ext cx="1557655" cy="155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77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accent2">
                    <a:lumMod val="50000"/>
                  </a:schemeClr>
                </a:solidFill>
              </a:rPr>
              <a:t>Pasta</a:t>
            </a:r>
          </a:p>
          <a:p>
            <a:pPr algn="just"/>
            <a:r>
              <a:rPr lang="tr-TR" dirty="0"/>
              <a:t>İletkenleri birbirine tutturabilmek için lehim pastası kullanılmalıdır. </a:t>
            </a:r>
            <a:endParaRPr lang="tr-TR" dirty="0" smtClean="0"/>
          </a:p>
          <a:p>
            <a:pPr algn="just"/>
            <a:r>
              <a:rPr lang="tr-TR" dirty="0" smtClean="0"/>
              <a:t>Lehim </a:t>
            </a:r>
            <a:r>
              <a:rPr lang="tr-TR" dirty="0"/>
              <a:t>pastası kusursuz bir lehimleme için önemlidir. </a:t>
            </a:r>
            <a:endParaRPr lang="tr-TR" dirty="0" smtClean="0"/>
          </a:p>
          <a:p>
            <a:pPr algn="just"/>
            <a:r>
              <a:rPr lang="tr-TR" dirty="0" smtClean="0"/>
              <a:t>Lehim </a:t>
            </a:r>
            <a:r>
              <a:rPr lang="tr-TR" dirty="0"/>
              <a:t>yapılırken metal yüzeyin temizlenmesi ve ısınmadan dolayı tekrar </a:t>
            </a:r>
            <a:r>
              <a:rPr lang="tr-TR" dirty="0" smtClean="0"/>
              <a:t>oluşabilecek </a:t>
            </a:r>
            <a:r>
              <a:rPr lang="tr-TR" b="1" dirty="0"/>
              <a:t>oksitlenmeleri önlemek </a:t>
            </a:r>
            <a:r>
              <a:rPr lang="tr-TR" dirty="0"/>
              <a:t>için lehim pastası kullanılır. </a:t>
            </a:r>
            <a:endParaRPr lang="tr-TR" dirty="0" smtClean="0"/>
          </a:p>
          <a:p>
            <a:pPr algn="just"/>
            <a:r>
              <a:rPr lang="tr-TR" dirty="0" smtClean="0"/>
              <a:t>Lehim </a:t>
            </a:r>
            <a:r>
              <a:rPr lang="tr-TR" dirty="0"/>
              <a:t>pastası, katı durumda satılmaktadır. </a:t>
            </a:r>
            <a:endParaRPr lang="tr-TR" dirty="0" smtClean="0"/>
          </a:p>
          <a:p>
            <a:pPr algn="just"/>
            <a:r>
              <a:rPr lang="tr-TR" dirty="0" smtClean="0"/>
              <a:t>Erime </a:t>
            </a:r>
            <a:r>
              <a:rPr lang="tr-TR" dirty="0"/>
              <a:t>ısıları lehime göre daha düşüktür. Bu nedenle lehimleme işleminden önce çok çabuk olarak uçucu gaz haline dönüşmektedir.</a:t>
            </a:r>
          </a:p>
        </p:txBody>
      </p:sp>
      <p:pic>
        <p:nvPicPr>
          <p:cNvPr id="2050" name="Picture 2" descr="lehim past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903" y="5197628"/>
            <a:ext cx="1350649" cy="1350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him past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209" y="5160918"/>
            <a:ext cx="1424067" cy="142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80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accent2">
                    <a:lumMod val="50000"/>
                  </a:schemeClr>
                </a:solidFill>
              </a:rPr>
              <a:t>Pasta</a:t>
            </a:r>
          </a:p>
          <a:p>
            <a:pPr algn="just"/>
            <a:r>
              <a:rPr lang="tr-TR" dirty="0"/>
              <a:t>Havayla temas halinde olan bütün madenlerin üzerinde bir pas tabakası oluşur, ilk zamanlar çok ince olan bu tabaka zamanla artar ve kalınlaşır. </a:t>
            </a:r>
            <a:endParaRPr lang="tr-TR" dirty="0" smtClean="0"/>
          </a:p>
          <a:p>
            <a:pPr algn="just"/>
            <a:r>
              <a:rPr lang="tr-TR" dirty="0" smtClean="0"/>
              <a:t>Havadaki </a:t>
            </a:r>
            <a:r>
              <a:rPr lang="tr-TR" dirty="0"/>
              <a:t>nem ve hava sıcaklığı bu pasın oluşmasını hızlandırır. </a:t>
            </a:r>
            <a:endParaRPr lang="tr-TR" dirty="0" smtClean="0"/>
          </a:p>
          <a:p>
            <a:pPr algn="just"/>
            <a:r>
              <a:rPr lang="tr-TR" dirty="0" smtClean="0"/>
              <a:t>Gözle </a:t>
            </a:r>
            <a:r>
              <a:rPr lang="tr-TR" dirty="0"/>
              <a:t>görünmese bile her metalin yüzeyi zamanla böyle bir tabaka ile kaplanır.</a:t>
            </a:r>
          </a:p>
        </p:txBody>
      </p:sp>
      <p:pic>
        <p:nvPicPr>
          <p:cNvPr id="2050" name="Picture 2" descr="lehim past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903" y="5197628"/>
            <a:ext cx="1350649" cy="1350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him past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209" y="5160918"/>
            <a:ext cx="1424067" cy="142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9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162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Lehimlemede Kullanılan Malzemeler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accent2">
                    <a:lumMod val="50000"/>
                  </a:schemeClr>
                </a:solidFill>
              </a:rPr>
              <a:t>Pasta</a:t>
            </a:r>
          </a:p>
          <a:p>
            <a:pPr algn="just"/>
            <a:r>
              <a:rPr lang="tr-TR" dirty="0"/>
              <a:t>Üzeri paslı olan bir metal yüzeyine lehimin yapışması zordur. </a:t>
            </a:r>
            <a:endParaRPr lang="tr-TR" dirty="0" smtClean="0"/>
          </a:p>
          <a:p>
            <a:pPr algn="just"/>
            <a:r>
              <a:rPr lang="tr-TR" dirty="0" smtClean="0"/>
              <a:t>Lehimleme </a:t>
            </a:r>
            <a:r>
              <a:rPr lang="tr-TR" dirty="0"/>
              <a:t>sırasında lehim, lehimlenecek yüzeyi tam olarak ıslatmalı ve en küçük gözeneklere kadar sızmalıdır. </a:t>
            </a:r>
            <a:endParaRPr lang="tr-TR" dirty="0" smtClean="0"/>
          </a:p>
          <a:p>
            <a:pPr algn="just"/>
            <a:r>
              <a:rPr lang="tr-TR" dirty="0" smtClean="0"/>
              <a:t>Lehim </a:t>
            </a:r>
            <a:r>
              <a:rPr lang="tr-TR" dirty="0"/>
              <a:t>yapılacak eleman bacağının veya yüzeyinin pastan temizlenebilmesi için lehim pastası kullanılır.</a:t>
            </a:r>
          </a:p>
        </p:txBody>
      </p:sp>
      <p:pic>
        <p:nvPicPr>
          <p:cNvPr id="2050" name="Picture 2" descr="lehim past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903" y="5197628"/>
            <a:ext cx="1350649" cy="1350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him past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209" y="5160918"/>
            <a:ext cx="1424067" cy="142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142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B49569B3-0978-4218-AE13-723EF32DFD02}"/>
</p:tagLst>
</file>

<file path=ppt/theme/theme1.xml><?xml version="1.0" encoding="utf-8"?>
<a:theme xmlns:a="http://schemas.openxmlformats.org/drawingml/2006/main" name="Duma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165</TotalTime>
  <Words>2797</Words>
  <Application>Microsoft Office PowerPoint</Application>
  <PresentationFormat>Geniş ekran</PresentationFormat>
  <Paragraphs>288</Paragraphs>
  <Slides>49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Century Gothic</vt:lpstr>
      <vt:lpstr>Comic Sans MS</vt:lpstr>
      <vt:lpstr>Segoe UI</vt:lpstr>
      <vt:lpstr>Wingdings</vt:lpstr>
      <vt:lpstr>Wingdings 3</vt:lpstr>
      <vt:lpstr>Duman</vt:lpstr>
      <vt:lpstr>ELEKTRONİK UYGULAMALARI</vt:lpstr>
      <vt:lpstr>LEHİMLEMEDE KULLANILAN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Lehimlemede Kullanılan Malzemeler</vt:lpstr>
      <vt:lpstr>LEHİMLEME</vt:lpstr>
      <vt:lpstr>Lehimleme</vt:lpstr>
      <vt:lpstr>Lehimleme</vt:lpstr>
      <vt:lpstr>Lehimleme</vt:lpstr>
      <vt:lpstr>Lehimleme</vt:lpstr>
      <vt:lpstr>Lehimleme</vt:lpstr>
      <vt:lpstr>Lehimleme</vt:lpstr>
      <vt:lpstr>Lehimleme</vt:lpstr>
      <vt:lpstr>Lehimleme</vt:lpstr>
      <vt:lpstr>Lehimleme</vt:lpstr>
      <vt:lpstr>Lehimleme</vt:lpstr>
      <vt:lpstr>Lehimleme</vt:lpstr>
      <vt:lpstr>Lehimleme</vt:lpstr>
      <vt:lpstr>BASKI DEVRE</vt:lpstr>
      <vt:lpstr>Baskı Devre</vt:lpstr>
      <vt:lpstr>Baskı Devre</vt:lpstr>
      <vt:lpstr>Baskı Devre</vt:lpstr>
      <vt:lpstr>Baskı Devre</vt:lpstr>
      <vt:lpstr>Baskı Devre</vt:lpstr>
      <vt:lpstr>Baskı Devre</vt:lpstr>
      <vt:lpstr>Baskı Devre</vt:lpstr>
      <vt:lpstr>Baskı Devre</vt:lpstr>
      <vt:lpstr>Baskı Devre</vt:lpstr>
      <vt:lpstr>Baskı Devre</vt:lpstr>
      <vt:lpstr>Baskı Devre</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 UYGULAMALARI</dc:title>
  <dc:creator>Sefer KAYMAZ</dc:creator>
  <cp:lastModifiedBy>Sefer KAYMAZ</cp:lastModifiedBy>
  <cp:revision>56</cp:revision>
  <dcterms:created xsi:type="dcterms:W3CDTF">2017-08-02T18:23:35Z</dcterms:created>
  <dcterms:modified xsi:type="dcterms:W3CDTF">2017-08-03T22:15:56Z</dcterms:modified>
</cp:coreProperties>
</file>